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90"/>
  </p:notesMasterIdLst>
  <p:sldIdLst>
    <p:sldId id="256" r:id="rId2"/>
    <p:sldId id="257" r:id="rId3"/>
    <p:sldId id="260" r:id="rId4"/>
    <p:sldId id="261" r:id="rId5"/>
    <p:sldId id="262" r:id="rId6"/>
    <p:sldId id="263" r:id="rId7"/>
    <p:sldId id="264" r:id="rId8"/>
    <p:sldId id="265" r:id="rId9"/>
    <p:sldId id="266" r:id="rId10"/>
    <p:sldId id="302" r:id="rId11"/>
    <p:sldId id="303" r:id="rId12"/>
    <p:sldId id="304" r:id="rId13"/>
    <p:sldId id="305" r:id="rId14"/>
    <p:sldId id="306" r:id="rId15"/>
    <p:sldId id="307" r:id="rId16"/>
    <p:sldId id="267" r:id="rId17"/>
    <p:sldId id="269" r:id="rId18"/>
    <p:sldId id="270" r:id="rId19"/>
    <p:sldId id="272" r:id="rId20"/>
    <p:sldId id="271" r:id="rId21"/>
    <p:sldId id="273" r:id="rId22"/>
    <p:sldId id="348" r:id="rId23"/>
    <p:sldId id="275" r:id="rId24"/>
    <p:sldId id="276" r:id="rId25"/>
    <p:sldId id="349" r:id="rId26"/>
    <p:sldId id="277" r:id="rId27"/>
    <p:sldId id="279" r:id="rId28"/>
    <p:sldId id="281" r:id="rId29"/>
    <p:sldId id="280" r:id="rId30"/>
    <p:sldId id="282" r:id="rId31"/>
    <p:sldId id="283" r:id="rId32"/>
    <p:sldId id="284" r:id="rId33"/>
    <p:sldId id="286" r:id="rId34"/>
    <p:sldId id="287" r:id="rId35"/>
    <p:sldId id="288" r:id="rId36"/>
    <p:sldId id="289" r:id="rId37"/>
    <p:sldId id="290" r:id="rId38"/>
    <p:sldId id="291" r:id="rId39"/>
    <p:sldId id="293" r:id="rId40"/>
    <p:sldId id="292" r:id="rId41"/>
    <p:sldId id="294" r:id="rId42"/>
    <p:sldId id="308" r:id="rId43"/>
    <p:sldId id="295" r:id="rId44"/>
    <p:sldId id="268" r:id="rId45"/>
    <p:sldId id="296" r:id="rId46"/>
    <p:sldId id="299" r:id="rId47"/>
    <p:sldId id="301" r:id="rId48"/>
    <p:sldId id="258" r:id="rId49"/>
    <p:sldId id="259" r:id="rId50"/>
    <p:sldId id="309" r:id="rId51"/>
    <p:sldId id="313" r:id="rId52"/>
    <p:sldId id="310" r:id="rId53"/>
    <p:sldId id="314" r:id="rId54"/>
    <p:sldId id="321" r:id="rId55"/>
    <p:sldId id="322" r:id="rId56"/>
    <p:sldId id="311" r:id="rId57"/>
    <p:sldId id="315" r:id="rId58"/>
    <p:sldId id="312" r:id="rId59"/>
    <p:sldId id="316" r:id="rId60"/>
    <p:sldId id="323" r:id="rId61"/>
    <p:sldId id="297" r:id="rId62"/>
    <p:sldId id="335" r:id="rId63"/>
    <p:sldId id="336" r:id="rId64"/>
    <p:sldId id="337" r:id="rId65"/>
    <p:sldId id="338" r:id="rId66"/>
    <p:sldId id="339" r:id="rId67"/>
    <p:sldId id="345" r:id="rId68"/>
    <p:sldId id="340" r:id="rId69"/>
    <p:sldId id="341" r:id="rId70"/>
    <p:sldId id="342" r:id="rId71"/>
    <p:sldId id="343" r:id="rId72"/>
    <p:sldId id="344" r:id="rId73"/>
    <p:sldId id="346" r:id="rId74"/>
    <p:sldId id="324" r:id="rId75"/>
    <p:sldId id="326" r:id="rId76"/>
    <p:sldId id="327" r:id="rId77"/>
    <p:sldId id="328" r:id="rId78"/>
    <p:sldId id="329" r:id="rId79"/>
    <p:sldId id="347" r:id="rId80"/>
    <p:sldId id="330" r:id="rId81"/>
    <p:sldId id="331" r:id="rId82"/>
    <p:sldId id="332" r:id="rId83"/>
    <p:sldId id="333" r:id="rId84"/>
    <p:sldId id="334" r:id="rId85"/>
    <p:sldId id="298" r:id="rId86"/>
    <p:sldId id="318" r:id="rId87"/>
    <p:sldId id="319" r:id="rId88"/>
    <p:sldId id="320" r:id="rId8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F03F989-C6E1-4BE0-B8A1-9ED484741B87}">
          <p14:sldIdLst>
            <p14:sldId id="256"/>
          </p14:sldIdLst>
        </p14:section>
        <p14:section name="6.1" id="{5279399D-38A2-4E54-93B2-21D1E03E14F4}">
          <p14:sldIdLst>
            <p14:sldId id="257"/>
          </p14:sldIdLst>
        </p14:section>
        <p14:section name="6.1.1" id="{9B803961-F1DA-4D3C-AA96-E92FA0716DAE}">
          <p14:sldIdLst>
            <p14:sldId id="260"/>
            <p14:sldId id="261"/>
            <p14:sldId id="262"/>
            <p14:sldId id="263"/>
            <p14:sldId id="264"/>
            <p14:sldId id="265"/>
          </p14:sldIdLst>
        </p14:section>
        <p14:section name="6.1.2" id="{733619CF-5071-44D6-BDC6-B691A9D5A9DB}">
          <p14:sldIdLst>
            <p14:sldId id="266"/>
            <p14:sldId id="302"/>
            <p14:sldId id="303"/>
            <p14:sldId id="304"/>
            <p14:sldId id="305"/>
            <p14:sldId id="306"/>
            <p14:sldId id="307"/>
          </p14:sldIdLst>
        </p14:section>
        <p14:section name="6.1.3" id="{45C274B1-2FD8-45B5-9F31-FD33DBDDE6C3}">
          <p14:sldIdLst>
            <p14:sldId id="267"/>
            <p14:sldId id="269"/>
            <p14:sldId id="270"/>
            <p14:sldId id="272"/>
            <p14:sldId id="271"/>
            <p14:sldId id="273"/>
            <p14:sldId id="348"/>
            <p14:sldId id="275"/>
            <p14:sldId id="276"/>
            <p14:sldId id="349"/>
            <p14:sldId id="277"/>
            <p14:sldId id="279"/>
            <p14:sldId id="281"/>
            <p14:sldId id="280"/>
            <p14:sldId id="282"/>
            <p14:sldId id="283"/>
            <p14:sldId id="284"/>
            <p14:sldId id="286"/>
            <p14:sldId id="287"/>
            <p14:sldId id="288"/>
            <p14:sldId id="289"/>
            <p14:sldId id="290"/>
            <p14:sldId id="291"/>
            <p14:sldId id="293"/>
            <p14:sldId id="292"/>
            <p14:sldId id="294"/>
            <p14:sldId id="308"/>
            <p14:sldId id="295"/>
          </p14:sldIdLst>
        </p14:section>
        <p14:section name="6.1.4" id="{99239058-F239-4A23-AA75-D5FCF0B6F2C3}">
          <p14:sldIdLst>
            <p14:sldId id="268"/>
            <p14:sldId id="296"/>
            <p14:sldId id="299"/>
            <p14:sldId id="301"/>
          </p14:sldIdLst>
        </p14:section>
        <p14:section name="6.2" id="{2795A329-654B-4AB9-9C55-E099950B9F42}">
          <p14:sldIdLst>
            <p14:sldId id="258"/>
          </p14:sldIdLst>
        </p14:section>
        <p14:section name="6.2.1" id="{C0FDCD00-47C1-402F-A92A-C4A898800062}">
          <p14:sldIdLst>
            <p14:sldId id="259"/>
          </p14:sldIdLst>
        </p14:section>
        <p14:section name="6.2.1.1" id="{001B6F7D-BE94-40FD-82E2-7367EAC3D40F}">
          <p14:sldIdLst>
            <p14:sldId id="309"/>
            <p14:sldId id="313"/>
          </p14:sldIdLst>
        </p14:section>
        <p14:section name="6.2.1.2" id="{C172694B-30BC-437A-B113-E874377F93C4}">
          <p14:sldIdLst>
            <p14:sldId id="310"/>
            <p14:sldId id="314"/>
            <p14:sldId id="321"/>
            <p14:sldId id="322"/>
          </p14:sldIdLst>
        </p14:section>
        <p14:section name="6.2.1.3" id="{5A411916-9E63-4228-93DD-3BBE1A285017}">
          <p14:sldIdLst>
            <p14:sldId id="311"/>
            <p14:sldId id="315"/>
          </p14:sldIdLst>
        </p14:section>
        <p14:section name="6.2.1.4" id="{879C1EBB-1B60-4D6D-A4FE-8E1A609DEEA9}">
          <p14:sldIdLst>
            <p14:sldId id="312"/>
            <p14:sldId id="316"/>
            <p14:sldId id="323"/>
          </p14:sldIdLst>
        </p14:section>
        <p14:section name="6.2.2" id="{563B4578-1317-4561-8316-2DF74DEBA30C}">
          <p14:sldIdLst>
            <p14:sldId id="297"/>
          </p14:sldIdLst>
        </p14:section>
        <p14:section name="6.2.2.1" id="{320684A7-D785-4E17-ACA2-EAC2BF1B1126}">
          <p14:sldIdLst>
            <p14:sldId id="335"/>
            <p14:sldId id="336"/>
            <p14:sldId id="337"/>
            <p14:sldId id="338"/>
            <p14:sldId id="339"/>
            <p14:sldId id="345"/>
            <p14:sldId id="340"/>
            <p14:sldId id="341"/>
            <p14:sldId id="342"/>
            <p14:sldId id="343"/>
            <p14:sldId id="344"/>
            <p14:sldId id="346"/>
          </p14:sldIdLst>
        </p14:section>
        <p14:section name="6.2.2.2" id="{64953589-092A-42A2-8224-21690E82D586}">
          <p14:sldIdLst>
            <p14:sldId id="324"/>
            <p14:sldId id="326"/>
          </p14:sldIdLst>
        </p14:section>
        <p14:section name="6.2.2.3" id="{F7D5A91C-14C3-41A0-B8AA-54D93B0CC0AE}">
          <p14:sldIdLst>
            <p14:sldId id="327"/>
            <p14:sldId id="328"/>
            <p14:sldId id="329"/>
            <p14:sldId id="347"/>
          </p14:sldIdLst>
        </p14:section>
        <p14:section name="6.2.2.4" id="{A780F844-06E0-454B-B063-E47AC126BE04}">
          <p14:sldIdLst>
            <p14:sldId id="330"/>
            <p14:sldId id="331"/>
            <p14:sldId id="332"/>
            <p14:sldId id="333"/>
            <p14:sldId id="334"/>
          </p14:sldIdLst>
        </p14:section>
        <p14:section name="6.2.3" id="{8FF5C97D-8668-4F11-B15D-747A65DACF41}">
          <p14:sldIdLst>
            <p14:sldId id="298"/>
            <p14:sldId id="318"/>
            <p14:sldId id="319"/>
            <p14:sldId id="32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0A37"/>
    <a:srgbClr val="2E06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79" autoAdjust="0"/>
    <p:restoredTop sz="94660"/>
  </p:normalViewPr>
  <p:slideViewPr>
    <p:cSldViewPr snapToGrid="0">
      <p:cViewPr varScale="1">
        <p:scale>
          <a:sx n="84" d="100"/>
          <a:sy n="84" d="100"/>
        </p:scale>
        <p:origin x="72" y="6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880F3-6309-4DCE-BF69-22DC3157D8BA}" type="datetimeFigureOut">
              <a:rPr lang="en-AU" smtClean="0"/>
              <a:t>18/12/2024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849969-F7FD-4DC5-9067-61DDAE07A99F}" type="slidenum">
              <a:rPr lang="en-AU" smtClean="0"/>
              <a:t>‹#›</a:t>
            </a:fld>
            <a:endParaRPr lang="en-AU"/>
          </a:p>
        </p:txBody>
      </p:sp>
    </p:spTree>
    <p:extLst>
      <p:ext uri="{BB962C8B-B14F-4D97-AF65-F5344CB8AC3E}">
        <p14:creationId xmlns:p14="http://schemas.microsoft.com/office/powerpoint/2010/main" val="2526066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8FD867D5-4E83-4C20-AF59-273CD41A8F03}" type="datetimeFigureOut">
              <a:rPr lang="en-AU" smtClean="0"/>
              <a:t>18/12/2024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82334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D867D5-4E83-4C20-AF59-273CD41A8F03}" type="datetimeFigureOut">
              <a:rPr lang="en-AU" smtClean="0"/>
              <a:t>18/12/2024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3503196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D867D5-4E83-4C20-AF59-273CD41A8F03}" type="datetimeFigureOut">
              <a:rPr lang="en-AU" smtClean="0"/>
              <a:t>18/12/2024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3035788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D867D5-4E83-4C20-AF59-273CD41A8F03}" type="datetimeFigureOut">
              <a:rPr lang="en-AU" smtClean="0"/>
              <a:t>18/12/2024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F1FD0F6-5E9F-41D6-BC89-A8E1ADD6412F}" type="slidenum">
              <a:rPr lang="en-AU" smtClean="0"/>
              <a:t>‹#›</a:t>
            </a:fld>
            <a:endParaRPr lang="en-AU"/>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81657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D867D5-4E83-4C20-AF59-273CD41A8F03}" type="datetimeFigureOut">
              <a:rPr lang="en-AU" smtClean="0"/>
              <a:t>18/12/2024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30335444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D867D5-4E83-4C20-AF59-273CD41A8F03}" type="datetimeFigureOut">
              <a:rPr lang="en-AU" smtClean="0"/>
              <a:t>18/12/2024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9067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FD867D5-4E83-4C20-AF59-273CD41A8F03}" type="datetimeFigureOut">
              <a:rPr lang="en-AU" smtClean="0"/>
              <a:t>18/12/2024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1686148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D867D5-4E83-4C20-AF59-273CD41A8F03}" type="datetimeFigureOut">
              <a:rPr lang="en-AU" smtClean="0"/>
              <a:t>18/12/2024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1845931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D867D5-4E83-4C20-AF59-273CD41A8F03}" type="datetimeFigureOut">
              <a:rPr lang="en-AU" smtClean="0"/>
              <a:t>18/12/2024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3389688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FD867D5-4E83-4C20-AF59-273CD41A8F03}" type="datetimeFigureOut">
              <a:rPr lang="en-AU" smtClean="0"/>
              <a:t>18/12/2024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1766265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FD867D5-4E83-4C20-AF59-273CD41A8F03}" type="datetimeFigureOut">
              <a:rPr lang="en-AU" smtClean="0"/>
              <a:t>18/12/2024</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2294152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D867D5-4E83-4C20-AF59-273CD41A8F03}" type="datetimeFigureOut">
              <a:rPr lang="en-AU" smtClean="0"/>
              <a:t>18/12/2024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2590578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D867D5-4E83-4C20-AF59-273CD41A8F03}" type="datetimeFigureOut">
              <a:rPr lang="en-AU" smtClean="0"/>
              <a:t>18/12/2024</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78213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FD867D5-4E83-4C20-AF59-273CD41A8F03}" type="datetimeFigureOut">
              <a:rPr lang="en-AU" smtClean="0"/>
              <a:t>18/12/2024</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2504122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D867D5-4E83-4C20-AF59-273CD41A8F03}" type="datetimeFigureOut">
              <a:rPr lang="en-AU" smtClean="0"/>
              <a:t>18/12/2024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284781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D867D5-4E83-4C20-AF59-273CD41A8F03}" type="datetimeFigureOut">
              <a:rPr lang="en-AU" smtClean="0"/>
              <a:t>18/12/2024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246650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D867D5-4E83-4C20-AF59-273CD41A8F03}" type="datetimeFigureOut">
              <a:rPr lang="en-AU" smtClean="0"/>
              <a:t>18/12/2024</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2F1FD0F6-5E9F-41D6-BC89-A8E1ADD6412F}" type="slidenum">
              <a:rPr lang="en-AU" smtClean="0"/>
              <a:t>‹#›</a:t>
            </a:fld>
            <a:endParaRPr lang="en-AU"/>
          </a:p>
        </p:txBody>
      </p:sp>
    </p:spTree>
    <p:extLst>
      <p:ext uri="{BB962C8B-B14F-4D97-AF65-F5344CB8AC3E}">
        <p14:creationId xmlns:p14="http://schemas.microsoft.com/office/powerpoint/2010/main" val="3418040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8FD867D5-4E83-4C20-AF59-273CD41A8F03}" type="datetimeFigureOut">
              <a:rPr lang="en-AU" smtClean="0"/>
              <a:t>18/12/2024</a:t>
            </a:fld>
            <a:endParaRPr lang="en-A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A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F1FD0F6-5E9F-41D6-BC89-A8E1ADD6412F}" type="slidenum">
              <a:rPr lang="en-AU" smtClean="0"/>
              <a:t>‹#›</a:t>
            </a:fld>
            <a:endParaRPr lang="en-AU"/>
          </a:p>
        </p:txBody>
      </p:sp>
    </p:spTree>
    <p:extLst>
      <p:ext uri="{BB962C8B-B14F-4D97-AF65-F5344CB8AC3E}">
        <p14:creationId xmlns:p14="http://schemas.microsoft.com/office/powerpoint/2010/main" val="245820797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image" Target="../media/image3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round object with a glass door&#10;&#10;Description automatically generated with medium confidence">
            <a:extLst>
              <a:ext uri="{FF2B5EF4-FFF2-40B4-BE49-F238E27FC236}">
                <a16:creationId xmlns:a16="http://schemas.microsoft.com/office/drawing/2014/main" id="{42B7DE0E-0479-7ED9-F601-318D9D3F7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
        <p:nvSpPr>
          <p:cNvPr id="2" name="Title 1">
            <a:extLst>
              <a:ext uri="{FF2B5EF4-FFF2-40B4-BE49-F238E27FC236}">
                <a16:creationId xmlns:a16="http://schemas.microsoft.com/office/drawing/2014/main" id="{01EEA7F1-1BAB-2AFD-5733-DA61F822467A}"/>
              </a:ext>
            </a:extLst>
          </p:cNvPr>
          <p:cNvSpPr>
            <a:spLocks noGrp="1"/>
          </p:cNvSpPr>
          <p:nvPr>
            <p:ph type="ctrTitle"/>
          </p:nvPr>
        </p:nvSpPr>
        <p:spPr>
          <a:xfrm>
            <a:off x="-203926" y="3564142"/>
            <a:ext cx="5806440" cy="1641490"/>
          </a:xfrm>
        </p:spPr>
        <p:txBody>
          <a:bodyPr>
            <a:normAutofit/>
          </a:bodyPr>
          <a:lstStyle/>
          <a:p>
            <a:r>
              <a:rPr lang="en-AU" sz="7200" dirty="0"/>
              <a:t>Technologies</a:t>
            </a:r>
          </a:p>
        </p:txBody>
      </p:sp>
      <p:sp>
        <p:nvSpPr>
          <p:cNvPr id="3" name="Subtitle 2">
            <a:extLst>
              <a:ext uri="{FF2B5EF4-FFF2-40B4-BE49-F238E27FC236}">
                <a16:creationId xmlns:a16="http://schemas.microsoft.com/office/drawing/2014/main" id="{FE09D156-3A82-6C34-F68A-351125D54EB4}"/>
              </a:ext>
            </a:extLst>
          </p:cNvPr>
          <p:cNvSpPr>
            <a:spLocks noGrp="1"/>
          </p:cNvSpPr>
          <p:nvPr>
            <p:ph type="subTitle" idx="1"/>
          </p:nvPr>
        </p:nvSpPr>
        <p:spPr>
          <a:xfrm>
            <a:off x="-590151" y="2743690"/>
            <a:ext cx="5806440" cy="754025"/>
          </a:xfrm>
        </p:spPr>
        <p:txBody>
          <a:bodyPr>
            <a:normAutofit/>
          </a:bodyPr>
          <a:lstStyle/>
          <a:p>
            <a:r>
              <a:rPr lang="en-AU" sz="2400" dirty="0"/>
              <a:t>INVESTIGATING SCIENCE MODULE 6:</a:t>
            </a:r>
          </a:p>
        </p:txBody>
      </p:sp>
    </p:spTree>
    <p:extLst>
      <p:ext uri="{BB962C8B-B14F-4D97-AF65-F5344CB8AC3E}">
        <p14:creationId xmlns:p14="http://schemas.microsoft.com/office/powerpoint/2010/main" val="2782292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CB8E2-F36D-2326-74ED-BBE1534ABDD9}"/>
              </a:ext>
            </a:extLst>
          </p:cNvPr>
          <p:cNvSpPr>
            <a:spLocks noGrp="1"/>
          </p:cNvSpPr>
          <p:nvPr>
            <p:ph type="title"/>
          </p:nvPr>
        </p:nvSpPr>
        <p:spPr/>
        <p:txBody>
          <a:bodyPr/>
          <a:lstStyle/>
          <a:p>
            <a:r>
              <a:rPr lang="en-AU" dirty="0"/>
              <a:t>Evaluation of Experiments</a:t>
            </a:r>
          </a:p>
        </p:txBody>
      </p:sp>
      <p:sp>
        <p:nvSpPr>
          <p:cNvPr id="3" name="Content Placeholder 2">
            <a:extLst>
              <a:ext uri="{FF2B5EF4-FFF2-40B4-BE49-F238E27FC236}">
                <a16:creationId xmlns:a16="http://schemas.microsoft.com/office/drawing/2014/main" id="{2746A9EB-5581-ED99-5F10-104B4A21360A}"/>
              </a:ext>
            </a:extLst>
          </p:cNvPr>
          <p:cNvSpPr>
            <a:spLocks noGrp="1"/>
          </p:cNvSpPr>
          <p:nvPr>
            <p:ph idx="1"/>
          </p:nvPr>
        </p:nvSpPr>
        <p:spPr/>
        <p:txBody>
          <a:bodyPr/>
          <a:lstStyle/>
          <a:p>
            <a:pPr marL="457200" indent="-457200">
              <a:buFont typeface="+mj-lt"/>
              <a:buAutoNum type="arabicPeriod"/>
            </a:pPr>
            <a:r>
              <a:rPr lang="en-AU" dirty="0">
                <a:solidFill>
                  <a:schemeClr val="tx1"/>
                </a:solidFill>
                <a:latin typeface="Arial" panose="020B0604020202020204" pitchFamily="34" charset="0"/>
              </a:rPr>
              <a:t>T</a:t>
            </a:r>
            <a:r>
              <a:rPr lang="en-AU" sz="2800" b="0" i="0" u="none" strike="noStrike" baseline="0" dirty="0">
                <a:solidFill>
                  <a:schemeClr val="tx1"/>
                </a:solidFill>
                <a:latin typeface="Arial" panose="020B0604020202020204" pitchFamily="34" charset="0"/>
              </a:rPr>
              <a:t>emperature on reaction rate (~Arrhenius Equation/Theory)</a:t>
            </a:r>
          </a:p>
          <a:p>
            <a:pPr marL="457200" indent="-457200">
              <a:buFont typeface="+mj-lt"/>
              <a:buAutoNum type="arabicPeriod"/>
            </a:pPr>
            <a:r>
              <a:rPr lang="en-AU" sz="2800" b="0" i="0" u="none" strike="noStrike" baseline="0" dirty="0">
                <a:solidFill>
                  <a:schemeClr val="tx1"/>
                </a:solidFill>
                <a:latin typeface="Arial" panose="020B0604020202020204" pitchFamily="34" charset="0"/>
              </a:rPr>
              <a:t>Temperature on volume of gas (Charles’ Law)</a:t>
            </a:r>
          </a:p>
          <a:p>
            <a:pPr marL="457200" indent="-457200">
              <a:buFont typeface="+mj-lt"/>
              <a:buAutoNum type="arabicPeriod"/>
            </a:pPr>
            <a:r>
              <a:rPr lang="en-AU" dirty="0">
                <a:solidFill>
                  <a:schemeClr val="tx1"/>
                </a:solidFill>
                <a:latin typeface="Arial" panose="020B0604020202020204" pitchFamily="34" charset="0"/>
              </a:rPr>
              <a:t>S</a:t>
            </a:r>
            <a:r>
              <a:rPr lang="en-AU" sz="2800" b="0" i="0" u="none" strike="noStrike" baseline="0" dirty="0">
                <a:solidFill>
                  <a:schemeClr val="tx1"/>
                </a:solidFill>
                <a:latin typeface="Arial" panose="020B0604020202020204" pitchFamily="34" charset="0"/>
              </a:rPr>
              <a:t>peed on distance travelled </a:t>
            </a:r>
          </a:p>
          <a:p>
            <a:pPr marL="457200" indent="-457200">
              <a:buFont typeface="+mj-lt"/>
              <a:buAutoNum type="arabicPeriod"/>
            </a:pPr>
            <a:r>
              <a:rPr lang="en-AU" dirty="0">
                <a:solidFill>
                  <a:schemeClr val="tx1"/>
                </a:solidFill>
                <a:latin typeface="Arial" panose="020B0604020202020204" pitchFamily="34" charset="0"/>
              </a:rPr>
              <a:t>P</a:t>
            </a:r>
            <a:r>
              <a:rPr lang="en-AU" sz="2800" b="0" i="0" u="none" strike="noStrike" baseline="0" dirty="0">
                <a:solidFill>
                  <a:schemeClr val="tx1"/>
                </a:solidFill>
                <a:latin typeface="Arial" panose="020B0604020202020204" pitchFamily="34" charset="0"/>
              </a:rPr>
              <a:t>ressure on volume of gas (Boyle’s Law)</a:t>
            </a:r>
          </a:p>
        </p:txBody>
      </p:sp>
    </p:spTree>
    <p:extLst>
      <p:ext uri="{BB962C8B-B14F-4D97-AF65-F5344CB8AC3E}">
        <p14:creationId xmlns:p14="http://schemas.microsoft.com/office/powerpoint/2010/main" val="21615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7A4C81A-D178-4E51-AF22-02BCBCA85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6616" y="0"/>
            <a:ext cx="4636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C4E22A61-2BB3-4092-8F50-3414BCB91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534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44075-2AB6-1051-EBBA-A4546D0A5DD6}"/>
              </a:ext>
            </a:extLst>
          </p:cNvPr>
          <p:cNvSpPr>
            <a:spLocks noGrp="1"/>
          </p:cNvSpPr>
          <p:nvPr>
            <p:ph type="title"/>
          </p:nvPr>
        </p:nvSpPr>
        <p:spPr>
          <a:xfrm>
            <a:off x="838200" y="365125"/>
            <a:ext cx="6662057" cy="1325563"/>
          </a:xfrm>
        </p:spPr>
        <p:txBody>
          <a:bodyPr>
            <a:normAutofit/>
          </a:bodyPr>
          <a:lstStyle/>
          <a:p>
            <a:pPr algn="ctr"/>
            <a:r>
              <a:rPr lang="en-AU" sz="4200" dirty="0">
                <a:latin typeface="Arial" panose="020B0604020202020204" pitchFamily="34" charset="0"/>
              </a:rPr>
              <a:t>T</a:t>
            </a:r>
            <a:r>
              <a:rPr lang="en-AU" sz="4200" b="0" i="0" u="none" strike="noStrike" baseline="0" dirty="0">
                <a:latin typeface="Arial" panose="020B0604020202020204" pitchFamily="34" charset="0"/>
              </a:rPr>
              <a:t>emperature &amp; reaction rate</a:t>
            </a:r>
            <a:endParaRPr lang="en-AU" sz="4200" dirty="0"/>
          </a:p>
        </p:txBody>
      </p:sp>
      <p:sp>
        <p:nvSpPr>
          <p:cNvPr id="3" name="Content Placeholder 2">
            <a:extLst>
              <a:ext uri="{FF2B5EF4-FFF2-40B4-BE49-F238E27FC236}">
                <a16:creationId xmlns:a16="http://schemas.microsoft.com/office/drawing/2014/main" id="{C712C4B7-E99D-2786-A393-87915D4D5689}"/>
              </a:ext>
            </a:extLst>
          </p:cNvPr>
          <p:cNvSpPr>
            <a:spLocks noGrp="1"/>
          </p:cNvSpPr>
          <p:nvPr>
            <p:ph idx="1"/>
          </p:nvPr>
        </p:nvSpPr>
        <p:spPr>
          <a:xfrm>
            <a:off x="1120000" y="1825625"/>
            <a:ext cx="6184314" cy="4351338"/>
          </a:xfrm>
        </p:spPr>
        <p:txBody>
          <a:bodyPr>
            <a:normAutofit/>
          </a:bodyPr>
          <a:lstStyle/>
          <a:p>
            <a:r>
              <a:rPr lang="en-AU" sz="2400" dirty="0"/>
              <a:t>Arrhenius created an equation to show that </a:t>
            </a:r>
            <a:r>
              <a:rPr lang="en-AU" sz="2400" b="1" dirty="0"/>
              <a:t>as temperature increases, so too does reaction rate</a:t>
            </a:r>
            <a:r>
              <a:rPr lang="en-AU" sz="2400" dirty="0"/>
              <a:t>.</a:t>
            </a:r>
          </a:p>
          <a:p>
            <a:r>
              <a:rPr lang="en-AU" sz="2400" dirty="0"/>
              <a:t>This links to a lot of our knowledge about chemical reactions, including those that are exothermic (heat-releasing) and endothermic (heat-absorbing).</a:t>
            </a:r>
          </a:p>
          <a:p>
            <a:endParaRPr lang="en-AU" sz="2400" dirty="0"/>
          </a:p>
        </p:txBody>
      </p:sp>
      <p:pic>
        <p:nvPicPr>
          <p:cNvPr id="13" name="Picture 12">
            <a:extLst>
              <a:ext uri="{FF2B5EF4-FFF2-40B4-BE49-F238E27FC236}">
                <a16:creationId xmlns:a16="http://schemas.microsoft.com/office/drawing/2014/main" id="{44D54A82-CD18-44E4-E0E8-9D28A654B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4313" y="351923"/>
            <a:ext cx="3696889" cy="205019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5340B047-1819-E32F-D076-85EE8E661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1500" y="3363691"/>
            <a:ext cx="3689040" cy="2877451"/>
          </a:xfrm>
          <a:prstGeom prst="rect">
            <a:avLst/>
          </a:prstGeom>
        </p:spPr>
      </p:pic>
      <p:pic>
        <p:nvPicPr>
          <p:cNvPr id="15" name="Picture 14">
            <a:extLst>
              <a:ext uri="{FF2B5EF4-FFF2-40B4-BE49-F238E27FC236}">
                <a16:creationId xmlns:a16="http://schemas.microsoft.com/office/drawing/2014/main" id="{86AB176A-724C-753B-6B43-EC44B1FF94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5486" y="4626094"/>
            <a:ext cx="5467530" cy="2084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0030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4E067D0-C0D5-42A4-91D0-5DE8E5E9A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26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D763381D-A6F0-49F6-A51E-F8B8E0D9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61E44-01F8-27B7-043F-6ACA9CEA21DE}"/>
              </a:ext>
            </a:extLst>
          </p:cNvPr>
          <p:cNvSpPr>
            <a:spLocks noGrp="1"/>
          </p:cNvSpPr>
          <p:nvPr>
            <p:ph type="title"/>
          </p:nvPr>
        </p:nvSpPr>
        <p:spPr>
          <a:xfrm>
            <a:off x="152400" y="365125"/>
            <a:ext cx="5841999" cy="1325563"/>
          </a:xfrm>
        </p:spPr>
        <p:txBody>
          <a:bodyPr>
            <a:normAutofit/>
          </a:bodyPr>
          <a:lstStyle/>
          <a:p>
            <a:pPr algn="ctr"/>
            <a:r>
              <a:rPr lang="en-AU" sz="3600" b="1" dirty="0">
                <a:latin typeface="Arial" panose="020B0604020202020204" pitchFamily="34" charset="0"/>
              </a:rPr>
              <a:t>T</a:t>
            </a:r>
            <a:r>
              <a:rPr lang="en-AU" sz="3600" b="1" i="0" u="none" strike="noStrike" baseline="0" dirty="0">
                <a:latin typeface="Arial" panose="020B0604020202020204" pitchFamily="34" charset="0"/>
              </a:rPr>
              <a:t>emperature &amp; reaction rate</a:t>
            </a:r>
            <a:endParaRPr lang="en-AU" sz="3600" b="1" dirty="0"/>
          </a:p>
        </p:txBody>
      </p:sp>
      <p:sp>
        <p:nvSpPr>
          <p:cNvPr id="3" name="Content Placeholder 2">
            <a:extLst>
              <a:ext uri="{FF2B5EF4-FFF2-40B4-BE49-F238E27FC236}">
                <a16:creationId xmlns:a16="http://schemas.microsoft.com/office/drawing/2014/main" id="{D162F70D-F347-CC94-8D05-7D7593B54BA8}"/>
              </a:ext>
            </a:extLst>
          </p:cNvPr>
          <p:cNvSpPr>
            <a:spLocks noGrp="1"/>
          </p:cNvSpPr>
          <p:nvPr>
            <p:ph idx="1"/>
          </p:nvPr>
        </p:nvSpPr>
        <p:spPr>
          <a:xfrm>
            <a:off x="1120000" y="1825625"/>
            <a:ext cx="4545305" cy="4351338"/>
          </a:xfrm>
        </p:spPr>
        <p:txBody>
          <a:bodyPr>
            <a:normAutofit/>
          </a:bodyPr>
          <a:lstStyle/>
          <a:p>
            <a:r>
              <a:rPr lang="en-AU" dirty="0"/>
              <a:t>Simply put, a higher temperature means particles are moving faster, with more energy.</a:t>
            </a:r>
          </a:p>
          <a:p>
            <a:endParaRPr lang="en-AU" dirty="0"/>
          </a:p>
          <a:p>
            <a:r>
              <a:rPr lang="en-AU" dirty="0"/>
              <a:t>This enables colliding particles to not just bounce off each other, but to combine or break apart and form new substances.</a:t>
            </a:r>
          </a:p>
        </p:txBody>
      </p:sp>
      <p:pic>
        <p:nvPicPr>
          <p:cNvPr id="5" name="Picture 4">
            <a:extLst>
              <a:ext uri="{FF2B5EF4-FFF2-40B4-BE49-F238E27FC236}">
                <a16:creationId xmlns:a16="http://schemas.microsoft.com/office/drawing/2014/main" id="{92BBC510-2BEC-4548-A738-E43E62143B61}"/>
              </a:ext>
            </a:extLst>
          </p:cNvPr>
          <p:cNvPicPr>
            <a:picLocks noChangeAspect="1"/>
          </p:cNvPicPr>
          <p:nvPr/>
        </p:nvPicPr>
        <p:blipFill>
          <a:blip r:embed="rId3">
            <a:extLst>
              <a:ext uri="{28A0092B-C50C-407E-A947-70E740481C1C}">
                <a14:useLocalDpi xmlns:a14="http://schemas.microsoft.com/office/drawing/2010/main" val="0"/>
              </a:ext>
            </a:extLst>
          </a:blip>
          <a:srcRect b="47073"/>
          <a:stretch/>
        </p:blipFill>
        <p:spPr>
          <a:xfrm>
            <a:off x="6734531" y="2214988"/>
            <a:ext cx="4854495" cy="24280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08696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7A4C81A-D178-4E51-AF22-02BCBCA854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6616" y="0"/>
            <a:ext cx="4636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a:extLst>
              <a:ext uri="{FF2B5EF4-FFF2-40B4-BE49-F238E27FC236}">
                <a16:creationId xmlns:a16="http://schemas.microsoft.com/office/drawing/2014/main" id="{C4E22A61-2BB3-4092-8F50-3414BCB91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534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FE2059-B099-34FB-21AE-FADC4F5A09AD}"/>
              </a:ext>
            </a:extLst>
          </p:cNvPr>
          <p:cNvSpPr>
            <a:spLocks noGrp="1"/>
          </p:cNvSpPr>
          <p:nvPr>
            <p:ph type="title"/>
          </p:nvPr>
        </p:nvSpPr>
        <p:spPr>
          <a:xfrm>
            <a:off x="838200" y="365125"/>
            <a:ext cx="6662057" cy="1325563"/>
          </a:xfrm>
        </p:spPr>
        <p:txBody>
          <a:bodyPr>
            <a:normAutofit/>
          </a:bodyPr>
          <a:lstStyle/>
          <a:p>
            <a:r>
              <a:rPr lang="en-AU" sz="4200" b="0" i="0" u="none" strike="noStrike" baseline="0">
                <a:latin typeface="Arial" panose="020B0604020202020204" pitchFamily="34" charset="0"/>
              </a:rPr>
              <a:t>Temperature &amp; volume of gas</a:t>
            </a:r>
            <a:endParaRPr lang="en-AU" sz="4200"/>
          </a:p>
        </p:txBody>
      </p:sp>
      <p:sp>
        <p:nvSpPr>
          <p:cNvPr id="3" name="Content Placeholder 2">
            <a:extLst>
              <a:ext uri="{FF2B5EF4-FFF2-40B4-BE49-F238E27FC236}">
                <a16:creationId xmlns:a16="http://schemas.microsoft.com/office/drawing/2014/main" id="{AF967E0D-7C34-AB42-8F2A-6A80B3C9A8C5}"/>
              </a:ext>
            </a:extLst>
          </p:cNvPr>
          <p:cNvSpPr>
            <a:spLocks noGrp="1"/>
          </p:cNvSpPr>
          <p:nvPr>
            <p:ph idx="1"/>
          </p:nvPr>
        </p:nvSpPr>
        <p:spPr>
          <a:xfrm>
            <a:off x="1120000" y="1825625"/>
            <a:ext cx="6184314" cy="4351338"/>
          </a:xfrm>
        </p:spPr>
        <p:txBody>
          <a:bodyPr>
            <a:normAutofit/>
          </a:bodyPr>
          <a:lstStyle/>
          <a:p>
            <a:r>
              <a:rPr lang="en-AU" sz="2200"/>
              <a:t>Charles’ Law states:</a:t>
            </a:r>
            <a:br>
              <a:rPr lang="en-AU" sz="2200"/>
            </a:br>
            <a:endParaRPr lang="en-AU" sz="2200"/>
          </a:p>
          <a:p>
            <a:pPr marL="0" indent="0">
              <a:buNone/>
            </a:pPr>
            <a:r>
              <a:rPr lang="en-GB" sz="2200" i="1"/>
              <a:t>When the pressure on a sample of a dry gas is held constant, the temperature and the volume will be in direct proportion.</a:t>
            </a:r>
          </a:p>
          <a:p>
            <a:pPr marL="0" indent="0">
              <a:buNone/>
            </a:pPr>
            <a:endParaRPr lang="en-GB" sz="2200" i="1"/>
          </a:p>
          <a:p>
            <a:r>
              <a:rPr lang="en-GB" sz="2200"/>
              <a:t>From this, it is also known if temperature increases, so too does volume. Likewise, if temperature decrease, so too does volume.</a:t>
            </a:r>
          </a:p>
          <a:p>
            <a:endParaRPr lang="en-GB" sz="2200"/>
          </a:p>
          <a:p>
            <a:r>
              <a:rPr lang="en-GB" sz="2200"/>
              <a:t>That is, </a:t>
            </a:r>
            <a:r>
              <a:rPr lang="en-GB" sz="2200" b="1"/>
              <a:t>temperature and volume of gases are linked</a:t>
            </a:r>
            <a:r>
              <a:rPr lang="en-GB" sz="2200"/>
              <a:t>.</a:t>
            </a:r>
            <a:endParaRPr lang="en-AU" sz="2200"/>
          </a:p>
        </p:txBody>
      </p:sp>
      <p:pic>
        <p:nvPicPr>
          <p:cNvPr id="4" name="Google Shape;302;p42">
            <a:extLst>
              <a:ext uri="{FF2B5EF4-FFF2-40B4-BE49-F238E27FC236}">
                <a16:creationId xmlns:a16="http://schemas.microsoft.com/office/drawing/2014/main" id="{F34B208C-E558-1C03-C3F5-93DBED444A17}"/>
              </a:ext>
            </a:extLst>
          </p:cNvPr>
          <p:cNvPicPr preferRelativeResize="0">
            <a:picLocks/>
          </p:cNvPicPr>
          <p:nvPr/>
        </p:nvPicPr>
        <p:blipFill rotWithShape="1">
          <a:blip r:embed="rId3"/>
          <a:stretch/>
        </p:blipFill>
        <p:spPr>
          <a:xfrm>
            <a:off x="7653771" y="264454"/>
            <a:ext cx="4289425" cy="2852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Google Shape;318;p44">
            <a:extLst>
              <a:ext uri="{FF2B5EF4-FFF2-40B4-BE49-F238E27FC236}">
                <a16:creationId xmlns:a16="http://schemas.microsoft.com/office/drawing/2014/main" id="{BB8B5606-B909-4900-8139-0058FD273E49}"/>
              </a:ext>
            </a:extLst>
          </p:cNvPr>
          <p:cNvPicPr preferRelativeResize="0"/>
          <p:nvPr/>
        </p:nvPicPr>
        <p:blipFill rotWithShape="1">
          <a:blip r:embed="rId4"/>
          <a:srcRect t="64518"/>
          <a:stretch/>
        </p:blipFill>
        <p:spPr>
          <a:xfrm>
            <a:off x="7184931" y="4842456"/>
            <a:ext cx="4887053" cy="14478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8401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4FFE4E-B78C-0C00-5D66-136DCCE457FD}"/>
              </a:ext>
            </a:extLst>
          </p:cNvPr>
          <p:cNvPicPr>
            <a:picLocks noChangeAspect="1"/>
          </p:cNvPicPr>
          <p:nvPr/>
        </p:nvPicPr>
        <p:blipFill>
          <a:blip r:embed="rId3">
            <a:extLst>
              <a:ext uri="{28A0092B-C50C-407E-A947-70E740481C1C}">
                <a14:useLocalDpi xmlns:a14="http://schemas.microsoft.com/office/drawing/2010/main" val="0"/>
              </a:ext>
            </a:extLst>
          </a:blip>
          <a:srcRect r="11111"/>
          <a:stretch/>
        </p:blipFill>
        <p:spPr>
          <a:xfrm>
            <a:off x="6096000" y="10"/>
            <a:ext cx="6096000" cy="6857990"/>
          </a:xfrm>
          <a:prstGeom prst="rect">
            <a:avLst/>
          </a:prstGeom>
        </p:spPr>
      </p:pic>
      <p:sp useBgFill="1">
        <p:nvSpPr>
          <p:cNvPr id="11" name="Rectangle 10">
            <a:extLst>
              <a:ext uri="{FF2B5EF4-FFF2-40B4-BE49-F238E27FC236}">
                <a16:creationId xmlns:a16="http://schemas.microsoft.com/office/drawing/2014/main" id="{A617206B-0857-476C-BCB9-00448DF2C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8C883-2A66-8FC4-711C-9353F3A8927F}"/>
              </a:ext>
            </a:extLst>
          </p:cNvPr>
          <p:cNvSpPr>
            <a:spLocks noGrp="1"/>
          </p:cNvSpPr>
          <p:nvPr>
            <p:ph type="title"/>
          </p:nvPr>
        </p:nvSpPr>
        <p:spPr>
          <a:xfrm>
            <a:off x="838201" y="365125"/>
            <a:ext cx="4854676" cy="1325563"/>
          </a:xfrm>
        </p:spPr>
        <p:txBody>
          <a:bodyPr>
            <a:normAutofit/>
          </a:bodyPr>
          <a:lstStyle/>
          <a:p>
            <a:r>
              <a:rPr lang="en-AU" sz="4200">
                <a:latin typeface="Arial" panose="020B0604020202020204" pitchFamily="34" charset="0"/>
              </a:rPr>
              <a:t>S</a:t>
            </a:r>
            <a:r>
              <a:rPr lang="en-AU" sz="4200" b="0" i="0" u="none" strike="noStrike" baseline="0">
                <a:latin typeface="Arial" panose="020B0604020202020204" pitchFamily="34" charset="0"/>
              </a:rPr>
              <a:t>peed &amp; distance travelled </a:t>
            </a:r>
            <a:endParaRPr lang="en-AU" sz="4200"/>
          </a:p>
        </p:txBody>
      </p:sp>
      <p:sp>
        <p:nvSpPr>
          <p:cNvPr id="3" name="Content Placeholder 2">
            <a:extLst>
              <a:ext uri="{FF2B5EF4-FFF2-40B4-BE49-F238E27FC236}">
                <a16:creationId xmlns:a16="http://schemas.microsoft.com/office/drawing/2014/main" id="{07E83252-0027-86B2-FEDA-36067A50B6B6}"/>
              </a:ext>
            </a:extLst>
          </p:cNvPr>
          <p:cNvSpPr>
            <a:spLocks noGrp="1"/>
          </p:cNvSpPr>
          <p:nvPr>
            <p:ph idx="1"/>
          </p:nvPr>
        </p:nvSpPr>
        <p:spPr>
          <a:xfrm>
            <a:off x="1120000" y="1825625"/>
            <a:ext cx="4572877" cy="4351338"/>
          </a:xfrm>
        </p:spPr>
        <p:txBody>
          <a:bodyPr>
            <a:normAutofit/>
          </a:bodyPr>
          <a:lstStyle/>
          <a:p>
            <a:r>
              <a:rPr lang="en-AU" sz="1800" dirty="0"/>
              <a:t>Although not a named law, it can be shown again and again that as speed (velocity) increases, so too does distance travelled.</a:t>
            </a:r>
          </a:p>
          <a:p>
            <a:endParaRPr lang="en-AU" sz="1800" dirty="0"/>
          </a:p>
          <a:p>
            <a:r>
              <a:rPr lang="en-AU" sz="1800" dirty="0"/>
              <a:t>However, this is simply a by-product of the units of velocity and pretty much common sense:</a:t>
            </a:r>
          </a:p>
          <a:p>
            <a:endParaRPr lang="en-AU" sz="1800" dirty="0"/>
          </a:p>
          <a:p>
            <a:r>
              <a:rPr lang="en-AU" sz="1800" dirty="0"/>
              <a:t>Velocity has the SI units of metres per second (m.s</a:t>
            </a:r>
            <a:r>
              <a:rPr lang="en-AU" sz="1800" baseline="30000" dirty="0"/>
              <a:t>-1</a:t>
            </a:r>
            <a:r>
              <a:rPr lang="en-AU" sz="1800" dirty="0"/>
              <a:t>). It stands to reason that if an object has a higher velocity, then it will travel a greater distance in the same amount of time.</a:t>
            </a:r>
          </a:p>
        </p:txBody>
      </p:sp>
    </p:spTree>
    <p:extLst>
      <p:ext uri="{BB962C8B-B14F-4D97-AF65-F5344CB8AC3E}">
        <p14:creationId xmlns:p14="http://schemas.microsoft.com/office/powerpoint/2010/main" val="2905782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E067D0-C0D5-42A4-91D0-5DE8E5E9A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26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D763381D-A6F0-49F6-A51E-F8B8E0D9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095B59-2CF7-27B7-ECDE-7211CDEF592D}"/>
              </a:ext>
            </a:extLst>
          </p:cNvPr>
          <p:cNvSpPr>
            <a:spLocks noGrp="1"/>
          </p:cNvSpPr>
          <p:nvPr>
            <p:ph type="title"/>
          </p:nvPr>
        </p:nvSpPr>
        <p:spPr>
          <a:xfrm>
            <a:off x="838201" y="365125"/>
            <a:ext cx="4827104" cy="1325563"/>
          </a:xfrm>
        </p:spPr>
        <p:txBody>
          <a:bodyPr>
            <a:normAutofit/>
          </a:bodyPr>
          <a:lstStyle/>
          <a:p>
            <a:r>
              <a:rPr lang="en-AU" sz="4200">
                <a:latin typeface="Arial" panose="020B0604020202020204" pitchFamily="34" charset="0"/>
              </a:rPr>
              <a:t>P</a:t>
            </a:r>
            <a:r>
              <a:rPr lang="en-AU" sz="4200" b="0" i="0" u="none" strike="noStrike" baseline="0">
                <a:latin typeface="Arial" panose="020B0604020202020204" pitchFamily="34" charset="0"/>
              </a:rPr>
              <a:t>ressure &amp; volume of gas</a:t>
            </a:r>
            <a:endParaRPr lang="en-AU" sz="4200"/>
          </a:p>
        </p:txBody>
      </p:sp>
      <p:sp>
        <p:nvSpPr>
          <p:cNvPr id="3" name="Content Placeholder 2">
            <a:extLst>
              <a:ext uri="{FF2B5EF4-FFF2-40B4-BE49-F238E27FC236}">
                <a16:creationId xmlns:a16="http://schemas.microsoft.com/office/drawing/2014/main" id="{D611EC5B-7EA7-4441-853A-C9F55746E271}"/>
              </a:ext>
            </a:extLst>
          </p:cNvPr>
          <p:cNvSpPr>
            <a:spLocks noGrp="1"/>
          </p:cNvSpPr>
          <p:nvPr>
            <p:ph idx="1"/>
          </p:nvPr>
        </p:nvSpPr>
        <p:spPr>
          <a:xfrm>
            <a:off x="1120000" y="1825625"/>
            <a:ext cx="4545305" cy="4351338"/>
          </a:xfrm>
        </p:spPr>
        <p:txBody>
          <a:bodyPr>
            <a:normAutofit/>
          </a:bodyPr>
          <a:lstStyle/>
          <a:p>
            <a:r>
              <a:rPr lang="en-AU" sz="2000" dirty="0"/>
              <a:t>Boyle’s Law states:</a:t>
            </a:r>
          </a:p>
          <a:p>
            <a:endParaRPr lang="en-AU" sz="2000" dirty="0"/>
          </a:p>
          <a:p>
            <a:pPr marL="0" indent="0">
              <a:buNone/>
            </a:pPr>
            <a:r>
              <a:rPr lang="en-GB" sz="2000" i="1" dirty="0"/>
              <a:t>The absolute pressure exerted by a given mass of an ideal gas is inversely proportional to the volume it occupies if the temperature and amount of gas remain unchanged within a closed system.</a:t>
            </a:r>
          </a:p>
          <a:p>
            <a:pPr marL="0" indent="0">
              <a:buNone/>
            </a:pPr>
            <a:endParaRPr lang="en-AU" sz="2000" i="1" dirty="0"/>
          </a:p>
          <a:p>
            <a:r>
              <a:rPr lang="en-AU" sz="2000" dirty="0"/>
              <a:t>In other words, if pressure increases, volume decreases. Likewise, if pressure decreases, volume increases. </a:t>
            </a:r>
            <a:r>
              <a:rPr lang="en-AU" sz="2000" b="1" dirty="0"/>
              <a:t>Pressure and volume are inversely linked</a:t>
            </a:r>
            <a:r>
              <a:rPr lang="en-AU" sz="2000" dirty="0"/>
              <a:t>.</a:t>
            </a:r>
          </a:p>
        </p:txBody>
      </p:sp>
      <p:pic>
        <p:nvPicPr>
          <p:cNvPr id="4" name="Google Shape;318;p44">
            <a:extLst>
              <a:ext uri="{FF2B5EF4-FFF2-40B4-BE49-F238E27FC236}">
                <a16:creationId xmlns:a16="http://schemas.microsoft.com/office/drawing/2014/main" id="{3E767E8F-4538-906C-D058-73B4628074B6}"/>
              </a:ext>
            </a:extLst>
          </p:cNvPr>
          <p:cNvPicPr preferRelativeResize="0"/>
          <p:nvPr/>
        </p:nvPicPr>
        <p:blipFill rotWithShape="1">
          <a:blip r:embed="rId3"/>
          <a:srcRect b="66138"/>
          <a:stretch/>
        </p:blipFill>
        <p:spPr>
          <a:xfrm>
            <a:off x="6734531" y="2742701"/>
            <a:ext cx="4854495" cy="13725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88364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E611-D812-16B5-035A-B41FDC19A9DF}"/>
              </a:ext>
            </a:extLst>
          </p:cNvPr>
          <p:cNvSpPr>
            <a:spLocks noGrp="1"/>
          </p:cNvSpPr>
          <p:nvPr>
            <p:ph type="title"/>
          </p:nvPr>
        </p:nvSpPr>
        <p:spPr/>
        <p:txBody>
          <a:bodyPr/>
          <a:lstStyle/>
          <a:p>
            <a:r>
              <a:rPr lang="en-AU" dirty="0"/>
              <a:t>6.1.3</a:t>
            </a:r>
          </a:p>
        </p:txBody>
      </p:sp>
      <p:sp>
        <p:nvSpPr>
          <p:cNvPr id="3" name="Content Placeholder 2">
            <a:extLst>
              <a:ext uri="{FF2B5EF4-FFF2-40B4-BE49-F238E27FC236}">
                <a16:creationId xmlns:a16="http://schemas.microsoft.com/office/drawing/2014/main" id="{21E481DC-26F4-F58F-DC5C-9A3659BCA3B6}"/>
              </a:ext>
            </a:extLst>
          </p:cNvPr>
          <p:cNvSpPr>
            <a:spLocks noGrp="1"/>
          </p:cNvSpPr>
          <p:nvPr>
            <p:ph idx="1"/>
          </p:nvPr>
        </p:nvSpPr>
        <p:spPr/>
        <p:txBody>
          <a:bodyPr/>
          <a:lstStyle/>
          <a:p>
            <a:r>
              <a:rPr lang="en-AU" sz="2800" i="1" u="none" strike="noStrike" baseline="0" dirty="0">
                <a:solidFill>
                  <a:schemeClr val="tx1"/>
                </a:solidFill>
                <a:latin typeface="Arial" panose="020B0604020202020204" pitchFamily="34" charset="0"/>
              </a:rPr>
              <a:t>Investigate the range of measuring devices used in the practical investigation and assess the likelihood of random and systematic errors and the devices' degree of accuracy using specific examples, compare the accuracy of analogue and digital technologies in making observations </a:t>
            </a:r>
          </a:p>
        </p:txBody>
      </p:sp>
    </p:spTree>
    <p:extLst>
      <p:ext uri="{BB962C8B-B14F-4D97-AF65-F5344CB8AC3E}">
        <p14:creationId xmlns:p14="http://schemas.microsoft.com/office/powerpoint/2010/main" val="3538672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2FD1-E6DD-B7D8-F84A-D4456D73E9FE}"/>
              </a:ext>
            </a:extLst>
          </p:cNvPr>
          <p:cNvSpPr>
            <a:spLocks noGrp="1"/>
          </p:cNvSpPr>
          <p:nvPr>
            <p:ph type="title"/>
          </p:nvPr>
        </p:nvSpPr>
        <p:spPr/>
        <p:txBody>
          <a:bodyPr/>
          <a:lstStyle/>
          <a:p>
            <a:r>
              <a:rPr lang="en-AU" dirty="0"/>
              <a:t>Experimental Errors</a:t>
            </a:r>
          </a:p>
        </p:txBody>
      </p:sp>
      <p:sp>
        <p:nvSpPr>
          <p:cNvPr id="3" name="Content Placeholder 2">
            <a:extLst>
              <a:ext uri="{FF2B5EF4-FFF2-40B4-BE49-F238E27FC236}">
                <a16:creationId xmlns:a16="http://schemas.microsoft.com/office/drawing/2014/main" id="{A388A9F2-0025-90D6-4DCD-6CC42EDA48B8}"/>
              </a:ext>
            </a:extLst>
          </p:cNvPr>
          <p:cNvSpPr>
            <a:spLocks noGrp="1"/>
          </p:cNvSpPr>
          <p:nvPr>
            <p:ph idx="1"/>
          </p:nvPr>
        </p:nvSpPr>
        <p:spPr/>
        <p:txBody>
          <a:bodyPr/>
          <a:lstStyle/>
          <a:p>
            <a:r>
              <a:rPr lang="en-AU" dirty="0"/>
              <a:t>Error is the difference between a measured quantity and its true value. Errors relate to </a:t>
            </a:r>
            <a:r>
              <a:rPr lang="en-AU" b="1" dirty="0"/>
              <a:t>accuracy</a:t>
            </a:r>
            <a:r>
              <a:rPr lang="en-AU" dirty="0"/>
              <a:t>. The smaller the error, the more accurate the data.</a:t>
            </a:r>
          </a:p>
          <a:p>
            <a:endParaRPr lang="en-AU" dirty="0"/>
          </a:p>
          <a:p>
            <a:r>
              <a:rPr lang="en-AU" dirty="0"/>
              <a:t>Errors in experimental measurements are often placed into two main categories: </a:t>
            </a:r>
            <a:r>
              <a:rPr lang="en-AU" u="sng" dirty="0"/>
              <a:t>random</a:t>
            </a:r>
            <a:r>
              <a:rPr lang="en-AU" dirty="0"/>
              <a:t> and </a:t>
            </a:r>
            <a:r>
              <a:rPr lang="en-AU" u="sng" dirty="0"/>
              <a:t>systematic</a:t>
            </a:r>
            <a:r>
              <a:rPr lang="en-AU" dirty="0"/>
              <a:t>.</a:t>
            </a:r>
          </a:p>
          <a:p>
            <a:endParaRPr lang="en-AU" dirty="0"/>
          </a:p>
          <a:p>
            <a:r>
              <a:rPr lang="en-AU" dirty="0"/>
              <a:t>We use these categories to help us understand how to minimise errors in the future.</a:t>
            </a:r>
          </a:p>
        </p:txBody>
      </p:sp>
    </p:spTree>
    <p:extLst>
      <p:ext uri="{BB962C8B-B14F-4D97-AF65-F5344CB8AC3E}">
        <p14:creationId xmlns:p14="http://schemas.microsoft.com/office/powerpoint/2010/main" val="2171310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C12D9-AB8F-CF92-F80D-93CA30423BB5}"/>
              </a:ext>
            </a:extLst>
          </p:cNvPr>
          <p:cNvSpPr>
            <a:spLocks noGrp="1"/>
          </p:cNvSpPr>
          <p:nvPr>
            <p:ph type="title"/>
          </p:nvPr>
        </p:nvSpPr>
        <p:spPr>
          <a:xfrm>
            <a:off x="838200" y="365125"/>
            <a:ext cx="10515600" cy="1325563"/>
          </a:xfrm>
        </p:spPr>
        <p:txBody>
          <a:bodyPr>
            <a:normAutofit/>
          </a:bodyPr>
          <a:lstStyle/>
          <a:p>
            <a:r>
              <a:rPr lang="en-AU" dirty="0"/>
              <a:t>Random Errors</a:t>
            </a:r>
          </a:p>
        </p:txBody>
      </p:sp>
      <p:sp>
        <p:nvSpPr>
          <p:cNvPr id="3" name="Content Placeholder 2">
            <a:extLst>
              <a:ext uri="{FF2B5EF4-FFF2-40B4-BE49-F238E27FC236}">
                <a16:creationId xmlns:a16="http://schemas.microsoft.com/office/drawing/2014/main" id="{4CFD1578-3F4D-B647-B118-EEF31AE672C0}"/>
              </a:ext>
            </a:extLst>
          </p:cNvPr>
          <p:cNvSpPr>
            <a:spLocks noGrp="1"/>
          </p:cNvSpPr>
          <p:nvPr>
            <p:ph idx="1"/>
          </p:nvPr>
        </p:nvSpPr>
        <p:spPr>
          <a:xfrm>
            <a:off x="1120000" y="1825625"/>
            <a:ext cx="6358486" cy="4351338"/>
          </a:xfrm>
        </p:spPr>
        <p:txBody>
          <a:bodyPr>
            <a:normAutofit fontScale="92500" lnSpcReduction="10000"/>
          </a:bodyPr>
          <a:lstStyle/>
          <a:p>
            <a:r>
              <a:rPr lang="en-GB" sz="2600" dirty="0"/>
              <a:t>Random errors are caused by changes in conditions that result in values both higher </a:t>
            </a:r>
            <a:r>
              <a:rPr lang="en-GB" sz="2600" b="1" dirty="0"/>
              <a:t>and</a:t>
            </a:r>
            <a:r>
              <a:rPr lang="en-GB" sz="2600" dirty="0"/>
              <a:t> lower than the true value.</a:t>
            </a:r>
          </a:p>
          <a:p>
            <a:endParaRPr lang="en-GB" sz="2600" dirty="0"/>
          </a:p>
          <a:p>
            <a:r>
              <a:rPr lang="en-GB" sz="2600" dirty="0"/>
              <a:t>A common analogy is an archery range (Figure 1)</a:t>
            </a:r>
          </a:p>
          <a:p>
            <a:endParaRPr lang="en-GB" sz="2600" dirty="0"/>
          </a:p>
          <a:p>
            <a:r>
              <a:rPr lang="en-GB" sz="2600" dirty="0"/>
              <a:t>To reduce random error, we can </a:t>
            </a:r>
            <a:r>
              <a:rPr lang="en-GB" sz="2600" b="1" dirty="0"/>
              <a:t>repeat our measurements</a:t>
            </a:r>
            <a:r>
              <a:rPr lang="en-GB" sz="2600" dirty="0"/>
              <a:t> and calculate an average to improve accuracy. As a result, the average is more likely to be in the middle, which is the true value.</a:t>
            </a:r>
            <a:endParaRPr lang="en-AU" sz="2600" dirty="0"/>
          </a:p>
        </p:txBody>
      </p:sp>
      <p:pic>
        <p:nvPicPr>
          <p:cNvPr id="4" name="Google Shape;198;p28" descr="Image result for systematic error">
            <a:extLst>
              <a:ext uri="{FF2B5EF4-FFF2-40B4-BE49-F238E27FC236}">
                <a16:creationId xmlns:a16="http://schemas.microsoft.com/office/drawing/2014/main" id="{08FCBA28-3776-1841-54A2-356628A9DB3B}"/>
              </a:ext>
            </a:extLst>
          </p:cNvPr>
          <p:cNvPicPr preferRelativeResize="0"/>
          <p:nvPr/>
        </p:nvPicPr>
        <p:blipFill rotWithShape="1">
          <a:blip r:embed="rId3"/>
          <a:srcRect l="52625" r="1" b="6257"/>
          <a:stretch/>
        </p:blipFill>
        <p:spPr>
          <a:xfrm>
            <a:off x="8262925" y="1825625"/>
            <a:ext cx="2974094" cy="3398611"/>
          </a:xfrm>
          <a:prstGeom prst="rect">
            <a:avLst/>
          </a:prstGeom>
          <a:noFill/>
        </p:spPr>
      </p:pic>
      <p:sp>
        <p:nvSpPr>
          <p:cNvPr id="5" name="TextBox 4">
            <a:extLst>
              <a:ext uri="{FF2B5EF4-FFF2-40B4-BE49-F238E27FC236}">
                <a16:creationId xmlns:a16="http://schemas.microsoft.com/office/drawing/2014/main" id="{64B2DA48-A622-D851-B15B-4854788598E5}"/>
              </a:ext>
            </a:extLst>
          </p:cNvPr>
          <p:cNvSpPr txBox="1"/>
          <p:nvPr/>
        </p:nvSpPr>
        <p:spPr>
          <a:xfrm>
            <a:off x="7961086" y="5359173"/>
            <a:ext cx="3810000" cy="830997"/>
          </a:xfrm>
          <a:prstGeom prst="rect">
            <a:avLst/>
          </a:prstGeom>
          <a:noFill/>
          <a:ln>
            <a:solidFill>
              <a:schemeClr val="tx1"/>
            </a:solidFill>
          </a:ln>
        </p:spPr>
        <p:txBody>
          <a:bodyPr wrap="square" rtlCol="0">
            <a:spAutoFit/>
          </a:bodyPr>
          <a:lstStyle/>
          <a:p>
            <a:r>
              <a:rPr lang="en-AU" sz="1600" b="1" dirty="0"/>
              <a:t>Figure 1:</a:t>
            </a:r>
            <a:r>
              <a:rPr lang="en-AU" sz="1600" dirty="0"/>
              <a:t> An analogy of random error using the results observed at an archery range – both sides of the true value.</a:t>
            </a:r>
          </a:p>
        </p:txBody>
      </p:sp>
    </p:spTree>
    <p:extLst>
      <p:ext uri="{BB962C8B-B14F-4D97-AF65-F5344CB8AC3E}">
        <p14:creationId xmlns:p14="http://schemas.microsoft.com/office/powerpoint/2010/main" val="1040901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C12D9-AB8F-CF92-F80D-93CA30423BB5}"/>
              </a:ext>
            </a:extLst>
          </p:cNvPr>
          <p:cNvSpPr>
            <a:spLocks noGrp="1"/>
          </p:cNvSpPr>
          <p:nvPr>
            <p:ph type="title"/>
          </p:nvPr>
        </p:nvSpPr>
        <p:spPr>
          <a:xfrm>
            <a:off x="838200" y="365125"/>
            <a:ext cx="10515600" cy="1325563"/>
          </a:xfrm>
        </p:spPr>
        <p:txBody>
          <a:bodyPr>
            <a:normAutofit/>
          </a:bodyPr>
          <a:lstStyle/>
          <a:p>
            <a:r>
              <a:rPr lang="en-AU" dirty="0"/>
              <a:t>Random Errors - Examples</a:t>
            </a:r>
          </a:p>
        </p:txBody>
      </p:sp>
      <p:sp>
        <p:nvSpPr>
          <p:cNvPr id="3" name="Content Placeholder 2">
            <a:extLst>
              <a:ext uri="{FF2B5EF4-FFF2-40B4-BE49-F238E27FC236}">
                <a16:creationId xmlns:a16="http://schemas.microsoft.com/office/drawing/2014/main" id="{4CFD1578-3F4D-B647-B118-EEF31AE672C0}"/>
              </a:ext>
            </a:extLst>
          </p:cNvPr>
          <p:cNvSpPr>
            <a:spLocks noGrp="1"/>
          </p:cNvSpPr>
          <p:nvPr>
            <p:ph idx="1"/>
          </p:nvPr>
        </p:nvSpPr>
        <p:spPr>
          <a:xfrm>
            <a:off x="1120000" y="1825625"/>
            <a:ext cx="6358486" cy="4351338"/>
          </a:xfrm>
        </p:spPr>
        <p:txBody>
          <a:bodyPr>
            <a:normAutofit/>
          </a:bodyPr>
          <a:lstStyle/>
          <a:p>
            <a:r>
              <a:rPr lang="en-AU" sz="2600" b="1" dirty="0"/>
              <a:t>Examples of random error:</a:t>
            </a:r>
          </a:p>
          <a:p>
            <a:pPr marL="0" indent="0">
              <a:buNone/>
            </a:pPr>
            <a:endParaRPr lang="en-AU" sz="2600" dirty="0"/>
          </a:p>
          <a:p>
            <a:pPr lvl="1"/>
            <a:r>
              <a:rPr lang="en-AU" sz="2200" dirty="0"/>
              <a:t>Measuring your blood pressure</a:t>
            </a:r>
          </a:p>
          <a:p>
            <a:pPr lvl="1"/>
            <a:r>
              <a:rPr lang="en-AU" sz="2200" dirty="0"/>
              <a:t>Reading volume in a measuring cylinder from different angles each time</a:t>
            </a:r>
          </a:p>
          <a:p>
            <a:pPr lvl="1"/>
            <a:r>
              <a:rPr lang="en-AU" sz="2200" dirty="0"/>
              <a:t>Assessing test subject memory at different times of day</a:t>
            </a:r>
          </a:p>
          <a:p>
            <a:pPr lvl="1"/>
            <a:r>
              <a:rPr lang="en-AU" sz="2200" dirty="0"/>
              <a:t>Measuring length with a tape with 1 cm markings</a:t>
            </a:r>
          </a:p>
        </p:txBody>
      </p:sp>
      <p:pic>
        <p:nvPicPr>
          <p:cNvPr id="4" name="Google Shape;198;p28" descr="Image result for systematic error">
            <a:extLst>
              <a:ext uri="{FF2B5EF4-FFF2-40B4-BE49-F238E27FC236}">
                <a16:creationId xmlns:a16="http://schemas.microsoft.com/office/drawing/2014/main" id="{08FCBA28-3776-1841-54A2-356628A9DB3B}"/>
              </a:ext>
            </a:extLst>
          </p:cNvPr>
          <p:cNvPicPr preferRelativeResize="0"/>
          <p:nvPr/>
        </p:nvPicPr>
        <p:blipFill rotWithShape="1">
          <a:blip r:embed="rId3"/>
          <a:srcRect l="52625" r="1" b="6257"/>
          <a:stretch/>
        </p:blipFill>
        <p:spPr>
          <a:xfrm>
            <a:off x="8262925" y="1825625"/>
            <a:ext cx="2974094" cy="3398611"/>
          </a:xfrm>
          <a:prstGeom prst="rect">
            <a:avLst/>
          </a:prstGeom>
          <a:noFill/>
        </p:spPr>
      </p:pic>
      <p:sp>
        <p:nvSpPr>
          <p:cNvPr id="5" name="TextBox 4">
            <a:extLst>
              <a:ext uri="{FF2B5EF4-FFF2-40B4-BE49-F238E27FC236}">
                <a16:creationId xmlns:a16="http://schemas.microsoft.com/office/drawing/2014/main" id="{64B2DA48-A622-D851-B15B-4854788598E5}"/>
              </a:ext>
            </a:extLst>
          </p:cNvPr>
          <p:cNvSpPr txBox="1"/>
          <p:nvPr/>
        </p:nvSpPr>
        <p:spPr>
          <a:xfrm>
            <a:off x="7961086" y="5359173"/>
            <a:ext cx="3810000" cy="830997"/>
          </a:xfrm>
          <a:prstGeom prst="rect">
            <a:avLst/>
          </a:prstGeom>
          <a:noFill/>
          <a:ln>
            <a:solidFill>
              <a:schemeClr val="tx1"/>
            </a:solidFill>
          </a:ln>
        </p:spPr>
        <p:txBody>
          <a:bodyPr wrap="square" rtlCol="0">
            <a:spAutoFit/>
          </a:bodyPr>
          <a:lstStyle/>
          <a:p>
            <a:r>
              <a:rPr lang="en-AU" sz="1600" b="1" dirty="0"/>
              <a:t>Figure 1:</a:t>
            </a:r>
            <a:r>
              <a:rPr lang="en-AU" sz="1600" dirty="0"/>
              <a:t> An analogy of random error using the results observed at an archery range – both sides of the true value.</a:t>
            </a:r>
          </a:p>
        </p:txBody>
      </p:sp>
    </p:spTree>
    <p:extLst>
      <p:ext uri="{BB962C8B-B14F-4D97-AF65-F5344CB8AC3E}">
        <p14:creationId xmlns:p14="http://schemas.microsoft.com/office/powerpoint/2010/main" val="2709001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C202-1B1D-4B4F-2C6C-80145389B200}"/>
              </a:ext>
            </a:extLst>
          </p:cNvPr>
          <p:cNvSpPr>
            <a:spLocks noGrp="1"/>
          </p:cNvSpPr>
          <p:nvPr>
            <p:ph type="title"/>
          </p:nvPr>
        </p:nvSpPr>
        <p:spPr>
          <a:xfrm>
            <a:off x="838200" y="365126"/>
            <a:ext cx="10515600" cy="463136"/>
          </a:xfrm>
        </p:spPr>
        <p:txBody>
          <a:bodyPr>
            <a:normAutofit fontScale="90000"/>
          </a:bodyPr>
          <a:lstStyle/>
          <a:p>
            <a:r>
              <a:rPr lang="en-AU" dirty="0"/>
              <a:t>6.1</a:t>
            </a:r>
          </a:p>
        </p:txBody>
      </p:sp>
      <p:sp>
        <p:nvSpPr>
          <p:cNvPr id="3" name="Content Placeholder 2">
            <a:extLst>
              <a:ext uri="{FF2B5EF4-FFF2-40B4-BE49-F238E27FC236}">
                <a16:creationId xmlns:a16="http://schemas.microsoft.com/office/drawing/2014/main" id="{956C5881-E452-5832-F3AC-19B88C7EBDFF}"/>
              </a:ext>
            </a:extLst>
          </p:cNvPr>
          <p:cNvSpPr>
            <a:spLocks noGrp="1"/>
          </p:cNvSpPr>
          <p:nvPr>
            <p:ph idx="1"/>
          </p:nvPr>
        </p:nvSpPr>
        <p:spPr>
          <a:xfrm>
            <a:off x="1120000" y="1133061"/>
            <a:ext cx="10233800" cy="5043902"/>
          </a:xfrm>
        </p:spPr>
        <p:txBody>
          <a:bodyPr>
            <a:noAutofit/>
          </a:bodyPr>
          <a:lstStyle/>
          <a:p>
            <a:pPr marL="0" indent="0">
              <a:buNone/>
            </a:pPr>
            <a:r>
              <a:rPr lang="en-AU" sz="1600" b="1" u="none" strike="noStrike" baseline="0" dirty="0">
                <a:solidFill>
                  <a:schemeClr val="tx1"/>
                </a:solidFill>
                <a:latin typeface="Arial" panose="020B0604020202020204" pitchFamily="34" charset="0"/>
              </a:rPr>
              <a:t>6.1: How does technology enhance and/or limit scientific investigation? </a:t>
            </a:r>
          </a:p>
          <a:p>
            <a:pPr marL="0" indent="0">
              <a:buNone/>
            </a:pPr>
            <a:endParaRPr lang="en-AU" sz="1400" u="none" strike="noStrike" baseline="0" dirty="0">
              <a:solidFill>
                <a:schemeClr val="tx1"/>
              </a:solidFill>
              <a:latin typeface="Arial" panose="020B0604020202020204" pitchFamily="34" charset="0"/>
            </a:endParaRPr>
          </a:p>
          <a:p>
            <a:pPr marL="0" indent="0">
              <a:buNone/>
            </a:pPr>
            <a:r>
              <a:rPr lang="en-AU" sz="1400" u="none" strike="noStrike" baseline="0" dirty="0">
                <a:solidFill>
                  <a:schemeClr val="tx1"/>
                </a:solidFill>
                <a:latin typeface="Arial" panose="020B0604020202020204" pitchFamily="34" charset="0"/>
              </a:rPr>
              <a:t>6.1.1: design a practical investigation that uses available technologies to measure both the independent and dependent variables that produce quantitative data to measure the effect of changes of, including but not limited to: </a:t>
            </a:r>
          </a:p>
          <a:p>
            <a:r>
              <a:rPr lang="en-AU" sz="1400" u="none" strike="noStrike" baseline="0" dirty="0">
                <a:solidFill>
                  <a:schemeClr val="tx1"/>
                </a:solidFill>
                <a:latin typeface="Arial" panose="020B0604020202020204" pitchFamily="34" charset="0"/>
              </a:rPr>
              <a:t>temperature on reaction rate </a:t>
            </a:r>
          </a:p>
          <a:p>
            <a:r>
              <a:rPr lang="en-AU" sz="1400" u="none" strike="noStrike" baseline="0" dirty="0">
                <a:solidFill>
                  <a:schemeClr val="tx1"/>
                </a:solidFill>
                <a:latin typeface="Arial" panose="020B0604020202020204" pitchFamily="34" charset="0"/>
              </a:rPr>
              <a:t>temperature on volume of gas </a:t>
            </a:r>
          </a:p>
          <a:p>
            <a:r>
              <a:rPr lang="en-AU" sz="1400" u="none" strike="noStrike" baseline="0" dirty="0">
                <a:solidFill>
                  <a:schemeClr val="tx1"/>
                </a:solidFill>
                <a:latin typeface="Arial" panose="020B0604020202020204" pitchFamily="34" charset="0"/>
              </a:rPr>
              <a:t>speed on distance travelled </a:t>
            </a:r>
          </a:p>
          <a:p>
            <a:r>
              <a:rPr lang="en-AU" sz="1400" u="none" strike="noStrike" baseline="0" dirty="0">
                <a:solidFill>
                  <a:schemeClr val="tx1"/>
                </a:solidFill>
                <a:latin typeface="Arial" panose="020B0604020202020204" pitchFamily="34" charset="0"/>
              </a:rPr>
              <a:t>pressure on volume of gas </a:t>
            </a:r>
          </a:p>
          <a:p>
            <a:pPr marL="0" indent="0">
              <a:buNone/>
            </a:pPr>
            <a:endParaRPr lang="en-AU" sz="1400" u="none" strike="noStrike" baseline="0" dirty="0">
              <a:solidFill>
                <a:schemeClr val="tx1"/>
              </a:solidFill>
              <a:latin typeface="Arial" panose="020B0604020202020204" pitchFamily="34" charset="0"/>
            </a:endParaRPr>
          </a:p>
          <a:p>
            <a:pPr marL="0" indent="0">
              <a:buNone/>
            </a:pPr>
            <a:r>
              <a:rPr lang="en-AU" sz="1400" u="none" strike="noStrike" baseline="0" dirty="0">
                <a:solidFill>
                  <a:schemeClr val="tx1"/>
                </a:solidFill>
                <a:latin typeface="Arial" panose="020B0604020202020204" pitchFamily="34" charset="0"/>
              </a:rPr>
              <a:t>6.1.2: conduct the practical investigation to obtain relevant data and evaluate the limitations of the technologies used </a:t>
            </a:r>
          </a:p>
          <a:p>
            <a:endParaRPr lang="en-AU" sz="1400" u="none" strike="noStrike" baseline="0" dirty="0">
              <a:solidFill>
                <a:schemeClr val="tx1"/>
              </a:solidFill>
              <a:latin typeface="Arial" panose="020B0604020202020204" pitchFamily="34" charset="0"/>
            </a:endParaRPr>
          </a:p>
          <a:p>
            <a:pPr marL="0" indent="0">
              <a:buNone/>
            </a:pPr>
            <a:r>
              <a:rPr lang="en-AU" sz="1400" u="none" strike="noStrike" baseline="0" dirty="0">
                <a:solidFill>
                  <a:schemeClr val="tx1"/>
                </a:solidFill>
                <a:latin typeface="Arial" panose="020B0604020202020204" pitchFamily="34" charset="0"/>
              </a:rPr>
              <a:t>6.1.3: investigate the range of measuring devices used in the practical investigation and assess the likelihood of random and systematic errors and the devices' degree of accuracy using specific examples, compare the accuracy of analogue and digital technologies in making observations </a:t>
            </a:r>
          </a:p>
          <a:p>
            <a:pPr marL="0" indent="0">
              <a:buNone/>
            </a:pPr>
            <a:endParaRPr lang="en-AU" sz="1400" u="none" strike="noStrike" baseline="0" dirty="0">
              <a:solidFill>
                <a:schemeClr val="tx1"/>
              </a:solidFill>
              <a:latin typeface="Arial" panose="020B0604020202020204" pitchFamily="34" charset="0"/>
            </a:endParaRPr>
          </a:p>
          <a:p>
            <a:pPr marL="0" indent="0">
              <a:buNone/>
            </a:pPr>
            <a:r>
              <a:rPr lang="en-AU" sz="1400" u="none" strike="noStrike" baseline="0" dirty="0">
                <a:solidFill>
                  <a:schemeClr val="tx1"/>
                </a:solidFill>
                <a:latin typeface="Arial" panose="020B0604020202020204" pitchFamily="34" charset="0"/>
              </a:rPr>
              <a:t>6.1.4: assess the safety of technologies selected for the practical investigation by using chemical safety data and Work Health and Safety guidelines as appropriate </a:t>
            </a:r>
          </a:p>
          <a:p>
            <a:pPr marL="0" indent="0">
              <a:buNone/>
            </a:pPr>
            <a:endParaRPr lang="en-AU" sz="1400" u="none" strike="noStrike" baseline="0" dirty="0">
              <a:solidFill>
                <a:schemeClr val="tx1"/>
              </a:solidFill>
              <a:latin typeface="Arial" panose="020B0604020202020204" pitchFamily="34" charset="0"/>
            </a:endParaRPr>
          </a:p>
        </p:txBody>
      </p:sp>
    </p:spTree>
    <p:extLst>
      <p:ext uri="{BB962C8B-B14F-4D97-AF65-F5344CB8AC3E}">
        <p14:creationId xmlns:p14="http://schemas.microsoft.com/office/powerpoint/2010/main" val="111557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3E23-FA05-A465-84B7-B356658B4514}"/>
              </a:ext>
            </a:extLst>
          </p:cNvPr>
          <p:cNvSpPr>
            <a:spLocks noGrp="1"/>
          </p:cNvSpPr>
          <p:nvPr>
            <p:ph type="title"/>
          </p:nvPr>
        </p:nvSpPr>
        <p:spPr>
          <a:xfrm>
            <a:off x="838200" y="365125"/>
            <a:ext cx="10515600" cy="1325563"/>
          </a:xfrm>
        </p:spPr>
        <p:txBody>
          <a:bodyPr>
            <a:normAutofit/>
          </a:bodyPr>
          <a:lstStyle/>
          <a:p>
            <a:r>
              <a:rPr lang="en-AU" dirty="0"/>
              <a:t>Systematic Errors</a:t>
            </a:r>
          </a:p>
        </p:txBody>
      </p:sp>
      <p:sp>
        <p:nvSpPr>
          <p:cNvPr id="3" name="Content Placeholder 2">
            <a:extLst>
              <a:ext uri="{FF2B5EF4-FFF2-40B4-BE49-F238E27FC236}">
                <a16:creationId xmlns:a16="http://schemas.microsoft.com/office/drawing/2014/main" id="{0B9D5491-37F1-E88B-946B-1CC800AD6C02}"/>
              </a:ext>
            </a:extLst>
          </p:cNvPr>
          <p:cNvSpPr>
            <a:spLocks noGrp="1"/>
          </p:cNvSpPr>
          <p:nvPr>
            <p:ph idx="1"/>
          </p:nvPr>
        </p:nvSpPr>
        <p:spPr>
          <a:xfrm>
            <a:off x="1120000" y="1825625"/>
            <a:ext cx="6358486" cy="4351338"/>
          </a:xfrm>
        </p:spPr>
        <p:txBody>
          <a:bodyPr>
            <a:normAutofit/>
          </a:bodyPr>
          <a:lstStyle/>
          <a:p>
            <a:r>
              <a:rPr lang="en-AU" dirty="0"/>
              <a:t>Systematic errors are directional changes in measurements that are one side of the true value: higher/lower.</a:t>
            </a:r>
          </a:p>
          <a:p>
            <a:endParaRPr lang="en-AU" dirty="0"/>
          </a:p>
          <a:p>
            <a:r>
              <a:rPr lang="en-AU" dirty="0"/>
              <a:t>A common analogy is seen in Figure 2.</a:t>
            </a:r>
          </a:p>
          <a:p>
            <a:endParaRPr lang="en-AU" dirty="0"/>
          </a:p>
          <a:p>
            <a:r>
              <a:rPr lang="en-AU" dirty="0"/>
              <a:t>Systematic error is often caused by an instrumental fault, consistent user error, or environmental conditions.</a:t>
            </a:r>
          </a:p>
        </p:txBody>
      </p:sp>
      <p:pic>
        <p:nvPicPr>
          <p:cNvPr id="4" name="Google Shape;198;p28" descr="Image result for systematic error">
            <a:extLst>
              <a:ext uri="{FF2B5EF4-FFF2-40B4-BE49-F238E27FC236}">
                <a16:creationId xmlns:a16="http://schemas.microsoft.com/office/drawing/2014/main" id="{98998F82-A0A6-DB18-FAD1-B592889E5B96}"/>
              </a:ext>
            </a:extLst>
          </p:cNvPr>
          <p:cNvPicPr preferRelativeResize="0"/>
          <p:nvPr/>
        </p:nvPicPr>
        <p:blipFill rotWithShape="1">
          <a:blip r:embed="rId3"/>
          <a:srcRect r="51339" b="6257"/>
          <a:stretch/>
        </p:blipFill>
        <p:spPr>
          <a:xfrm>
            <a:off x="7922922" y="1924505"/>
            <a:ext cx="3054890" cy="3398611"/>
          </a:xfrm>
          <a:prstGeom prst="rect">
            <a:avLst/>
          </a:prstGeom>
          <a:noFill/>
        </p:spPr>
      </p:pic>
      <p:sp>
        <p:nvSpPr>
          <p:cNvPr id="5" name="TextBox 4">
            <a:extLst>
              <a:ext uri="{FF2B5EF4-FFF2-40B4-BE49-F238E27FC236}">
                <a16:creationId xmlns:a16="http://schemas.microsoft.com/office/drawing/2014/main" id="{D0A45CB2-70E0-8092-01AC-39FE5DD2EEBF}"/>
              </a:ext>
            </a:extLst>
          </p:cNvPr>
          <p:cNvSpPr txBox="1"/>
          <p:nvPr/>
        </p:nvSpPr>
        <p:spPr>
          <a:xfrm>
            <a:off x="7922922" y="5533123"/>
            <a:ext cx="3810000" cy="1077218"/>
          </a:xfrm>
          <a:prstGeom prst="rect">
            <a:avLst/>
          </a:prstGeom>
          <a:noFill/>
          <a:ln>
            <a:solidFill>
              <a:schemeClr val="tx1"/>
            </a:solidFill>
          </a:ln>
        </p:spPr>
        <p:txBody>
          <a:bodyPr wrap="square" rtlCol="0">
            <a:spAutoFit/>
          </a:bodyPr>
          <a:lstStyle/>
          <a:p>
            <a:r>
              <a:rPr lang="en-AU" sz="1600" b="1" dirty="0"/>
              <a:t>Figure 2:</a:t>
            </a:r>
            <a:r>
              <a:rPr lang="en-AU" sz="1600" dirty="0"/>
              <a:t> An analogy of systematic error using the results observed at an archery range – often clustered to one side of the true value.</a:t>
            </a:r>
          </a:p>
        </p:txBody>
      </p:sp>
    </p:spTree>
    <p:extLst>
      <p:ext uri="{BB962C8B-B14F-4D97-AF65-F5344CB8AC3E}">
        <p14:creationId xmlns:p14="http://schemas.microsoft.com/office/powerpoint/2010/main" val="2590087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03E23-FA05-A465-84B7-B356658B4514}"/>
              </a:ext>
            </a:extLst>
          </p:cNvPr>
          <p:cNvSpPr>
            <a:spLocks noGrp="1"/>
          </p:cNvSpPr>
          <p:nvPr>
            <p:ph type="title"/>
          </p:nvPr>
        </p:nvSpPr>
        <p:spPr>
          <a:xfrm>
            <a:off x="838200" y="365125"/>
            <a:ext cx="10515600" cy="1325563"/>
          </a:xfrm>
        </p:spPr>
        <p:txBody>
          <a:bodyPr>
            <a:normAutofit/>
          </a:bodyPr>
          <a:lstStyle/>
          <a:p>
            <a:r>
              <a:rPr lang="en-AU" dirty="0"/>
              <a:t>Systematic Errors - Examples</a:t>
            </a:r>
          </a:p>
        </p:txBody>
      </p:sp>
      <p:sp>
        <p:nvSpPr>
          <p:cNvPr id="3" name="Content Placeholder 2">
            <a:extLst>
              <a:ext uri="{FF2B5EF4-FFF2-40B4-BE49-F238E27FC236}">
                <a16:creationId xmlns:a16="http://schemas.microsoft.com/office/drawing/2014/main" id="{0B9D5491-37F1-E88B-946B-1CC800AD6C02}"/>
              </a:ext>
            </a:extLst>
          </p:cNvPr>
          <p:cNvSpPr>
            <a:spLocks noGrp="1"/>
          </p:cNvSpPr>
          <p:nvPr>
            <p:ph idx="1"/>
          </p:nvPr>
        </p:nvSpPr>
        <p:spPr>
          <a:xfrm>
            <a:off x="1120000" y="1825625"/>
            <a:ext cx="6358486" cy="4351338"/>
          </a:xfrm>
        </p:spPr>
        <p:txBody>
          <a:bodyPr>
            <a:normAutofit/>
          </a:bodyPr>
          <a:lstStyle/>
          <a:p>
            <a:r>
              <a:rPr lang="en-AU" dirty="0"/>
              <a:t>Examples of systematic error:</a:t>
            </a:r>
          </a:p>
          <a:p>
            <a:endParaRPr lang="en-AU" dirty="0"/>
          </a:p>
          <a:p>
            <a:pPr lvl="1"/>
            <a:r>
              <a:rPr lang="en-AU" dirty="0"/>
              <a:t>Using a scale that has not been tared/zeroed beforehand</a:t>
            </a:r>
          </a:p>
          <a:p>
            <a:pPr lvl="1"/>
            <a:r>
              <a:rPr lang="en-AU" dirty="0"/>
              <a:t>Asking leading questions in a survey</a:t>
            </a:r>
          </a:p>
          <a:p>
            <a:pPr lvl="1"/>
            <a:r>
              <a:rPr lang="en-AU" dirty="0"/>
              <a:t>Reading the speed of your car from the passenger side</a:t>
            </a:r>
          </a:p>
          <a:p>
            <a:pPr lvl="1"/>
            <a:r>
              <a:rPr lang="en-AU" dirty="0"/>
              <a:t>Only choosing experiment participants from a specific group/population</a:t>
            </a:r>
          </a:p>
        </p:txBody>
      </p:sp>
      <p:pic>
        <p:nvPicPr>
          <p:cNvPr id="4" name="Google Shape;198;p28" descr="Image result for systematic error">
            <a:extLst>
              <a:ext uri="{FF2B5EF4-FFF2-40B4-BE49-F238E27FC236}">
                <a16:creationId xmlns:a16="http://schemas.microsoft.com/office/drawing/2014/main" id="{98998F82-A0A6-DB18-FAD1-B592889E5B96}"/>
              </a:ext>
            </a:extLst>
          </p:cNvPr>
          <p:cNvPicPr preferRelativeResize="0"/>
          <p:nvPr/>
        </p:nvPicPr>
        <p:blipFill rotWithShape="1">
          <a:blip r:embed="rId3"/>
          <a:srcRect r="51339" b="6257"/>
          <a:stretch/>
        </p:blipFill>
        <p:spPr>
          <a:xfrm>
            <a:off x="7922922" y="1924505"/>
            <a:ext cx="3054890" cy="3398611"/>
          </a:xfrm>
          <a:prstGeom prst="rect">
            <a:avLst/>
          </a:prstGeom>
          <a:noFill/>
        </p:spPr>
      </p:pic>
      <p:sp>
        <p:nvSpPr>
          <p:cNvPr id="5" name="TextBox 4">
            <a:extLst>
              <a:ext uri="{FF2B5EF4-FFF2-40B4-BE49-F238E27FC236}">
                <a16:creationId xmlns:a16="http://schemas.microsoft.com/office/drawing/2014/main" id="{D0A45CB2-70E0-8092-01AC-39FE5DD2EEBF}"/>
              </a:ext>
            </a:extLst>
          </p:cNvPr>
          <p:cNvSpPr txBox="1"/>
          <p:nvPr/>
        </p:nvSpPr>
        <p:spPr>
          <a:xfrm>
            <a:off x="7922922" y="5533123"/>
            <a:ext cx="3810000" cy="1077218"/>
          </a:xfrm>
          <a:prstGeom prst="rect">
            <a:avLst/>
          </a:prstGeom>
          <a:noFill/>
          <a:ln>
            <a:solidFill>
              <a:schemeClr val="tx1"/>
            </a:solidFill>
          </a:ln>
        </p:spPr>
        <p:txBody>
          <a:bodyPr wrap="square" rtlCol="0">
            <a:spAutoFit/>
          </a:bodyPr>
          <a:lstStyle/>
          <a:p>
            <a:r>
              <a:rPr lang="en-AU" sz="1600" b="1" dirty="0"/>
              <a:t>Figure 2:</a:t>
            </a:r>
            <a:r>
              <a:rPr lang="en-AU" sz="1600" dirty="0"/>
              <a:t> An analogy of systematic error using the results observed at an archery range – often clustered to one side of the true value.</a:t>
            </a:r>
          </a:p>
        </p:txBody>
      </p:sp>
    </p:spTree>
    <p:extLst>
      <p:ext uri="{BB962C8B-B14F-4D97-AF65-F5344CB8AC3E}">
        <p14:creationId xmlns:p14="http://schemas.microsoft.com/office/powerpoint/2010/main" val="2516877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C308D-F2CF-ED5C-DF59-B66E69D9A287}"/>
              </a:ext>
            </a:extLst>
          </p:cNvPr>
          <p:cNvSpPr>
            <a:spLocks noGrp="1"/>
          </p:cNvSpPr>
          <p:nvPr>
            <p:ph type="title"/>
          </p:nvPr>
        </p:nvSpPr>
        <p:spPr>
          <a:xfrm>
            <a:off x="658366" y="3695068"/>
            <a:ext cx="6376477" cy="2511111"/>
          </a:xfrm>
        </p:spPr>
        <p:txBody>
          <a:bodyPr vert="horz" wrap="none" lIns="91440" tIns="45720" rIns="91440" bIns="45720" rtlCol="0" anchor="t">
            <a:normAutofit/>
          </a:bodyPr>
          <a:lstStyle/>
          <a:p>
            <a:pPr algn="r"/>
            <a:r>
              <a:rPr lang="en-US" sz="720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rPr>
              <a:t>Error Analogy</a:t>
            </a:r>
          </a:p>
        </p:txBody>
      </p:sp>
      <p:sp>
        <p:nvSpPr>
          <p:cNvPr id="10" name="Title 1">
            <a:extLst>
              <a:ext uri="{FF2B5EF4-FFF2-40B4-BE49-F238E27FC236}">
                <a16:creationId xmlns:a16="http://schemas.microsoft.com/office/drawing/2014/main" id="{E7F28CC1-7FE7-4CC1-A827-49CAECF9BA0D}"/>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7678" y="2627791"/>
            <a:ext cx="6235148" cy="3592034"/>
          </a:xfrm>
          <a:prstGeom prst="rect">
            <a:avLst/>
          </a:prstGeom>
        </p:spPr>
        <p:txBody>
          <a:bodyPr vert="horz" wrap="none" lIns="91440" tIns="45720" rIns="91440" bIns="45720" rtlCol="0" anchor="t">
            <a:normAutofit/>
          </a:bodyPr>
          <a:lstStyle>
            <a:lvl1pPr algn="r" defTabSz="914400" rtl="0" eaLnBrk="1" latinLnBrk="0" hangingPunct="1">
              <a:lnSpc>
                <a:spcPct val="90000"/>
              </a:lnSpc>
              <a:spcBef>
                <a:spcPct val="0"/>
              </a:spcBef>
              <a:buNone/>
              <a:defRPr sz="9600" b="0" kern="12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ea typeface="+mj-ea"/>
                <a:cs typeface="+mj-cs"/>
              </a:defRPr>
            </a:lvl1pPr>
          </a:lstStyle>
          <a:p>
            <a:endParaRPr lang="en-US" dirty="0">
              <a:effectLst>
                <a:outerShdw blurRad="469900" dist="342900" dir="5400000" sy="-20000" rotWithShape="0">
                  <a:schemeClr val="bg1"/>
                </a:outerShdw>
              </a:effectLst>
            </a:endParaRPr>
          </a:p>
        </p:txBody>
      </p:sp>
      <p:sp>
        <p:nvSpPr>
          <p:cNvPr id="12" name="Rounded Rectangle 18">
            <a:extLst>
              <a:ext uri="{FF2B5EF4-FFF2-40B4-BE49-F238E27FC236}">
                <a16:creationId xmlns:a16="http://schemas.microsoft.com/office/drawing/2014/main" id="{3E70F25D-BF8F-4C91-BBD9-1B40A8D42C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5700" y="1340663"/>
            <a:ext cx="4023360" cy="402336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red and black circles with black squares&#10;&#10;Description automatically generated">
            <a:extLst>
              <a:ext uri="{FF2B5EF4-FFF2-40B4-BE49-F238E27FC236}">
                <a16:creationId xmlns:a16="http://schemas.microsoft.com/office/drawing/2014/main" id="{3DAC6630-AE6E-8D89-AF48-F77CE949CC6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2191" r="4" b="4"/>
          <a:stretch/>
        </p:blipFill>
        <p:spPr>
          <a:xfrm>
            <a:off x="7819472" y="1660703"/>
            <a:ext cx="3415817" cy="3383281"/>
          </a:xfrm>
          <a:prstGeom prst="rect">
            <a:avLst/>
          </a:prstGeom>
        </p:spPr>
      </p:pic>
    </p:spTree>
    <p:extLst>
      <p:ext uri="{BB962C8B-B14F-4D97-AF65-F5344CB8AC3E}">
        <p14:creationId xmlns:p14="http://schemas.microsoft.com/office/powerpoint/2010/main" val="2480387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A289-A5CB-A0F3-761E-9D4D4752D851}"/>
              </a:ext>
            </a:extLst>
          </p:cNvPr>
          <p:cNvSpPr>
            <a:spLocks noGrp="1"/>
          </p:cNvSpPr>
          <p:nvPr>
            <p:ph type="title"/>
          </p:nvPr>
        </p:nvSpPr>
        <p:spPr>
          <a:xfrm>
            <a:off x="838200" y="365125"/>
            <a:ext cx="6266798" cy="1325563"/>
          </a:xfrm>
        </p:spPr>
        <p:txBody>
          <a:bodyPr>
            <a:normAutofit fontScale="90000"/>
          </a:bodyPr>
          <a:lstStyle/>
          <a:p>
            <a:r>
              <a:rPr lang="en-AU" dirty="0"/>
              <a:t>Error Type Comparison</a:t>
            </a:r>
          </a:p>
        </p:txBody>
      </p:sp>
      <p:pic>
        <p:nvPicPr>
          <p:cNvPr id="4" name="Google Shape;207;p29" descr="Image result for systematic error">
            <a:extLst>
              <a:ext uri="{FF2B5EF4-FFF2-40B4-BE49-F238E27FC236}">
                <a16:creationId xmlns:a16="http://schemas.microsoft.com/office/drawing/2014/main" id="{3376ECB6-1F19-E525-05AE-8B675655A1F6}"/>
              </a:ext>
            </a:extLst>
          </p:cNvPr>
          <p:cNvPicPr preferRelativeResize="0"/>
          <p:nvPr/>
        </p:nvPicPr>
        <p:blipFill rotWithShape="1">
          <a:blip r:embed="rId2">
            <a:alphaModFix/>
          </a:blip>
          <a:srcRect/>
          <a:stretch/>
        </p:blipFill>
        <p:spPr>
          <a:xfrm>
            <a:off x="362328" y="2672838"/>
            <a:ext cx="5622462" cy="2679433"/>
          </a:xfrm>
          <a:prstGeom prst="rect">
            <a:avLst/>
          </a:prstGeom>
          <a:noFill/>
          <a:ln>
            <a:noFill/>
          </a:ln>
        </p:spPr>
      </p:pic>
      <p:pic>
        <p:nvPicPr>
          <p:cNvPr id="5" name="Google Shape;208;p29" descr="Image result for systematic error">
            <a:extLst>
              <a:ext uri="{FF2B5EF4-FFF2-40B4-BE49-F238E27FC236}">
                <a16:creationId xmlns:a16="http://schemas.microsoft.com/office/drawing/2014/main" id="{22E0AC89-73D4-D8B7-0D0F-D99B599DB958}"/>
              </a:ext>
            </a:extLst>
          </p:cNvPr>
          <p:cNvPicPr preferRelativeResize="0"/>
          <p:nvPr/>
        </p:nvPicPr>
        <p:blipFill rotWithShape="1">
          <a:blip r:embed="rId3">
            <a:alphaModFix/>
          </a:blip>
          <a:srcRect/>
          <a:stretch/>
        </p:blipFill>
        <p:spPr>
          <a:xfrm>
            <a:off x="6326523" y="2672838"/>
            <a:ext cx="5622461" cy="2679432"/>
          </a:xfrm>
          <a:prstGeom prst="rect">
            <a:avLst/>
          </a:prstGeom>
          <a:noFill/>
          <a:ln>
            <a:noFill/>
          </a:ln>
        </p:spPr>
      </p:pic>
    </p:spTree>
    <p:extLst>
      <p:ext uri="{BB962C8B-B14F-4D97-AF65-F5344CB8AC3E}">
        <p14:creationId xmlns:p14="http://schemas.microsoft.com/office/powerpoint/2010/main" val="313811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4FF50-ADE2-F49C-A608-7A0C17732961}"/>
              </a:ext>
            </a:extLst>
          </p:cNvPr>
          <p:cNvSpPr>
            <a:spLocks noGrp="1"/>
          </p:cNvSpPr>
          <p:nvPr>
            <p:ph type="title"/>
          </p:nvPr>
        </p:nvSpPr>
        <p:spPr/>
        <p:txBody>
          <a:bodyPr/>
          <a:lstStyle/>
          <a:p>
            <a:r>
              <a:rPr lang="en-AU" dirty="0"/>
              <a:t>Error Type Comparison – Graphed</a:t>
            </a:r>
          </a:p>
        </p:txBody>
      </p:sp>
      <p:pic>
        <p:nvPicPr>
          <p:cNvPr id="4" name="Google Shape;216;p30" descr="Image result for random or systematic error">
            <a:extLst>
              <a:ext uri="{FF2B5EF4-FFF2-40B4-BE49-F238E27FC236}">
                <a16:creationId xmlns:a16="http://schemas.microsoft.com/office/drawing/2014/main" id="{0DCA7127-386B-3F62-8F81-6AE32427C206}"/>
              </a:ext>
            </a:extLst>
          </p:cNvPr>
          <p:cNvPicPr preferRelativeResize="0">
            <a:picLocks noGrp="1"/>
          </p:cNvPicPr>
          <p:nvPr>
            <p:ph idx="1"/>
          </p:nvPr>
        </p:nvPicPr>
        <p:blipFill rotWithShape="1">
          <a:blip r:embed="rId2">
            <a:alphaModFix/>
          </a:blip>
          <a:srcRect l="6382" t="27660" r="8510" b="15461"/>
          <a:stretch/>
        </p:blipFill>
        <p:spPr>
          <a:xfrm>
            <a:off x="1332668" y="1690688"/>
            <a:ext cx="9273720" cy="4648328"/>
          </a:xfrm>
          <a:prstGeom prst="rect">
            <a:avLst/>
          </a:prstGeom>
          <a:noFill/>
          <a:ln>
            <a:noFill/>
          </a:ln>
        </p:spPr>
      </p:pic>
    </p:spTree>
    <p:extLst>
      <p:ext uri="{BB962C8B-B14F-4D97-AF65-F5344CB8AC3E}">
        <p14:creationId xmlns:p14="http://schemas.microsoft.com/office/powerpoint/2010/main" val="29598440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5585C-F174-D85D-3140-54706BA2DD6C}"/>
              </a:ext>
            </a:extLst>
          </p:cNvPr>
          <p:cNvSpPr>
            <a:spLocks noGrp="1"/>
          </p:cNvSpPr>
          <p:nvPr>
            <p:ph type="title"/>
          </p:nvPr>
        </p:nvSpPr>
        <p:spPr/>
        <p:txBody>
          <a:bodyPr anchor="t"/>
          <a:lstStyle/>
          <a:p>
            <a:pPr algn="r"/>
            <a:r>
              <a:rPr lang="en-AU" dirty="0"/>
              <a:t>Random or Systematic Error?</a:t>
            </a:r>
          </a:p>
        </p:txBody>
      </p:sp>
      <p:pic>
        <p:nvPicPr>
          <p:cNvPr id="5" name="Content Placeholder 4">
            <a:extLst>
              <a:ext uri="{FF2B5EF4-FFF2-40B4-BE49-F238E27FC236}">
                <a16:creationId xmlns:a16="http://schemas.microsoft.com/office/drawing/2014/main" id="{459F319B-360B-F436-456D-65C008FAB24A}"/>
              </a:ext>
            </a:extLst>
          </p:cNvPr>
          <p:cNvPicPr>
            <a:picLocks noGrp="1" noChangeAspect="1"/>
          </p:cNvPicPr>
          <p:nvPr>
            <p:ph idx="1"/>
          </p:nvPr>
        </p:nvPicPr>
        <p:blipFill>
          <a:blip r:embed="rId2"/>
          <a:stretch>
            <a:fillRect/>
          </a:stretch>
        </p:blipFill>
        <p:spPr>
          <a:xfrm>
            <a:off x="4482097" y="2617553"/>
            <a:ext cx="7709903" cy="4240447"/>
          </a:xfrm>
        </p:spPr>
      </p:pic>
      <p:sp>
        <p:nvSpPr>
          <p:cNvPr id="7" name="TextBox 6">
            <a:extLst>
              <a:ext uri="{FF2B5EF4-FFF2-40B4-BE49-F238E27FC236}">
                <a16:creationId xmlns:a16="http://schemas.microsoft.com/office/drawing/2014/main" id="{6EDDE7BC-98FA-C9F4-3E02-3721D41C744D}"/>
              </a:ext>
            </a:extLst>
          </p:cNvPr>
          <p:cNvSpPr txBox="1"/>
          <p:nvPr/>
        </p:nvSpPr>
        <p:spPr>
          <a:xfrm>
            <a:off x="243840" y="1432560"/>
            <a:ext cx="3947160" cy="4801314"/>
          </a:xfrm>
          <a:prstGeom prst="rect">
            <a:avLst/>
          </a:prstGeom>
          <a:noFill/>
        </p:spPr>
        <p:txBody>
          <a:bodyPr wrap="square">
            <a:spAutoFit/>
          </a:bodyPr>
          <a:lstStyle/>
          <a:p>
            <a:r>
              <a:rPr lang="en-GB" b="1" dirty="0"/>
              <a:t>Research question: </a:t>
            </a:r>
            <a:r>
              <a:rPr lang="en-GB" dirty="0"/>
              <a:t>Does plant height affect insect abundance?</a:t>
            </a:r>
          </a:p>
          <a:p>
            <a:endParaRPr lang="en-GB" dirty="0"/>
          </a:p>
          <a:p>
            <a:r>
              <a:rPr lang="en-GB" b="1" dirty="0"/>
              <a:t>Hypothesis: </a:t>
            </a:r>
            <a:r>
              <a:rPr lang="en-GB" dirty="0"/>
              <a:t>If the plant height increases, the insect abundance increases.</a:t>
            </a:r>
          </a:p>
          <a:p>
            <a:endParaRPr lang="en-GB" dirty="0"/>
          </a:p>
          <a:p>
            <a:r>
              <a:rPr lang="en-GB" b="1" dirty="0"/>
              <a:t>Fieldwork summary: </a:t>
            </a:r>
            <a:r>
              <a:rPr lang="en-GB" dirty="0"/>
              <a:t>A group of students went out on two separate days. A total of 40 plant heights were measured on each day. </a:t>
            </a:r>
          </a:p>
          <a:p>
            <a:r>
              <a:rPr lang="en-GB" dirty="0"/>
              <a:t>Students used bowls of soapy water to trap insects at the site of each plant. A total of eight replicate insect traps were used per plant. The average number of insects trapped at each plant site is included in the data set.</a:t>
            </a:r>
          </a:p>
        </p:txBody>
      </p:sp>
    </p:spTree>
    <p:extLst>
      <p:ext uri="{BB962C8B-B14F-4D97-AF65-F5344CB8AC3E}">
        <p14:creationId xmlns:p14="http://schemas.microsoft.com/office/powerpoint/2010/main" val="2227284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0EEB8-9AFC-35D4-77BF-618BDAB5C9CF}"/>
              </a:ext>
            </a:extLst>
          </p:cNvPr>
          <p:cNvSpPr>
            <a:spLocks noGrp="1"/>
          </p:cNvSpPr>
          <p:nvPr>
            <p:ph type="title"/>
          </p:nvPr>
        </p:nvSpPr>
        <p:spPr/>
        <p:txBody>
          <a:bodyPr/>
          <a:lstStyle/>
          <a:p>
            <a:r>
              <a:rPr lang="en-AU" dirty="0"/>
              <a:t>Accuracy &amp; Precision</a:t>
            </a:r>
          </a:p>
        </p:txBody>
      </p:sp>
      <p:sp>
        <p:nvSpPr>
          <p:cNvPr id="3" name="Content Placeholder 2">
            <a:extLst>
              <a:ext uri="{FF2B5EF4-FFF2-40B4-BE49-F238E27FC236}">
                <a16:creationId xmlns:a16="http://schemas.microsoft.com/office/drawing/2014/main" id="{A3C49216-E5D7-DDAC-64D0-6310C7EEF457}"/>
              </a:ext>
            </a:extLst>
          </p:cNvPr>
          <p:cNvSpPr>
            <a:spLocks noGrp="1"/>
          </p:cNvSpPr>
          <p:nvPr>
            <p:ph idx="1"/>
          </p:nvPr>
        </p:nvSpPr>
        <p:spPr/>
        <p:txBody>
          <a:bodyPr/>
          <a:lstStyle/>
          <a:p>
            <a:r>
              <a:rPr lang="en-AU" dirty="0"/>
              <a:t>In Science, we talk often about accuracy, reliability and validity.</a:t>
            </a:r>
          </a:p>
          <a:p>
            <a:endParaRPr lang="en-AU" dirty="0"/>
          </a:p>
          <a:p>
            <a:r>
              <a:rPr lang="en-AU" dirty="0"/>
              <a:t>However, some often confuse or interchange the terms accuracy and precision. Know they are not the same.</a:t>
            </a:r>
          </a:p>
        </p:txBody>
      </p:sp>
    </p:spTree>
    <p:extLst>
      <p:ext uri="{BB962C8B-B14F-4D97-AF65-F5344CB8AC3E}">
        <p14:creationId xmlns:p14="http://schemas.microsoft.com/office/powerpoint/2010/main" val="3923254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86BF-3CC4-93B3-7D16-621EDB668944}"/>
              </a:ext>
            </a:extLst>
          </p:cNvPr>
          <p:cNvSpPr>
            <a:spLocks noGrp="1"/>
          </p:cNvSpPr>
          <p:nvPr>
            <p:ph type="title"/>
          </p:nvPr>
        </p:nvSpPr>
        <p:spPr/>
        <p:txBody>
          <a:bodyPr/>
          <a:lstStyle/>
          <a:p>
            <a:r>
              <a:rPr lang="en-AU" dirty="0"/>
              <a:t>Accuracy vs. Precision</a:t>
            </a:r>
          </a:p>
        </p:txBody>
      </p:sp>
      <p:sp>
        <p:nvSpPr>
          <p:cNvPr id="3" name="Content Placeholder 2">
            <a:extLst>
              <a:ext uri="{FF2B5EF4-FFF2-40B4-BE49-F238E27FC236}">
                <a16:creationId xmlns:a16="http://schemas.microsoft.com/office/drawing/2014/main" id="{3398C3F5-CD1E-5BC8-527A-3D0A6F7CEF68}"/>
              </a:ext>
            </a:extLst>
          </p:cNvPr>
          <p:cNvSpPr>
            <a:spLocks noGrp="1"/>
          </p:cNvSpPr>
          <p:nvPr>
            <p:ph idx="1"/>
          </p:nvPr>
        </p:nvSpPr>
        <p:spPr/>
        <p:txBody>
          <a:bodyPr>
            <a:normAutofit/>
          </a:bodyPr>
          <a:lstStyle/>
          <a:p>
            <a:r>
              <a:rPr lang="en-GB" b="1" dirty="0"/>
              <a:t>Accuracy</a:t>
            </a:r>
          </a:p>
          <a:p>
            <a:pPr lvl="1"/>
            <a:r>
              <a:rPr lang="en-GB" dirty="0"/>
              <a:t>Closeness of the measured value to the true value</a:t>
            </a:r>
          </a:p>
          <a:p>
            <a:pPr lvl="1"/>
            <a:r>
              <a:rPr lang="en-GB" dirty="0"/>
              <a:t>Relates to the overall error (random + systematic errors)</a:t>
            </a:r>
          </a:p>
          <a:p>
            <a:pPr lvl="1"/>
            <a:r>
              <a:rPr lang="en-GB" dirty="0"/>
              <a:t>The smaller the systematic error in an experiment or reading, the more accurate it is.</a:t>
            </a:r>
          </a:p>
          <a:p>
            <a:pPr marL="457200" lvl="1" indent="0">
              <a:buNone/>
            </a:pPr>
            <a:endParaRPr lang="en-GB" dirty="0"/>
          </a:p>
          <a:p>
            <a:r>
              <a:rPr lang="en-GB" b="1" dirty="0"/>
              <a:t>Precision</a:t>
            </a:r>
          </a:p>
          <a:p>
            <a:pPr lvl="1"/>
            <a:r>
              <a:rPr lang="en-GB" dirty="0"/>
              <a:t>Extent to which repeated measurements agree with each other.</a:t>
            </a:r>
          </a:p>
          <a:p>
            <a:pPr lvl="1"/>
            <a:r>
              <a:rPr lang="en-GB" b="1" dirty="0"/>
              <a:t>Internal reliability.</a:t>
            </a:r>
          </a:p>
          <a:p>
            <a:pPr lvl="1"/>
            <a:r>
              <a:rPr lang="en-GB" dirty="0"/>
              <a:t>The smaller the random error, the more precise the experiment. </a:t>
            </a:r>
          </a:p>
        </p:txBody>
      </p:sp>
      <p:pic>
        <p:nvPicPr>
          <p:cNvPr id="8" name="Picture 7" descr="A pair of boxing gloves in a boxing ring">
            <a:extLst>
              <a:ext uri="{FF2B5EF4-FFF2-40B4-BE49-F238E27FC236}">
                <a16:creationId xmlns:a16="http://schemas.microsoft.com/office/drawing/2014/main" id="{E8946FB3-A81B-ECBF-E1A0-64CBCE43E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9300" y="0"/>
            <a:ext cx="2552700" cy="2552700"/>
          </a:xfrm>
          <a:prstGeom prst="rect">
            <a:avLst/>
          </a:prstGeom>
        </p:spPr>
      </p:pic>
    </p:spTree>
    <p:extLst>
      <p:ext uri="{BB962C8B-B14F-4D97-AF65-F5344CB8AC3E}">
        <p14:creationId xmlns:p14="http://schemas.microsoft.com/office/powerpoint/2010/main" val="697665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86BF-3CC4-93B3-7D16-621EDB668944}"/>
              </a:ext>
            </a:extLst>
          </p:cNvPr>
          <p:cNvSpPr>
            <a:spLocks noGrp="1"/>
          </p:cNvSpPr>
          <p:nvPr>
            <p:ph type="title"/>
          </p:nvPr>
        </p:nvSpPr>
        <p:spPr/>
        <p:txBody>
          <a:bodyPr/>
          <a:lstStyle/>
          <a:p>
            <a:r>
              <a:rPr lang="en-AU"/>
              <a:t>Accuracy vs. Precision</a:t>
            </a:r>
            <a:endParaRPr lang="en-AU" dirty="0"/>
          </a:p>
        </p:txBody>
      </p:sp>
      <p:pic>
        <p:nvPicPr>
          <p:cNvPr id="8" name="Picture 7" descr="A pair of boxing gloves in a boxing ring">
            <a:extLst>
              <a:ext uri="{FF2B5EF4-FFF2-40B4-BE49-F238E27FC236}">
                <a16:creationId xmlns:a16="http://schemas.microsoft.com/office/drawing/2014/main" id="{E8946FB3-A81B-ECBF-E1A0-64CBCE43E2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9300" y="0"/>
            <a:ext cx="2552700" cy="2552700"/>
          </a:xfrm>
          <a:prstGeom prst="rect">
            <a:avLst/>
          </a:prstGeom>
        </p:spPr>
      </p:pic>
      <p:pic>
        <p:nvPicPr>
          <p:cNvPr id="4" name="Google Shape;233;p32" descr="https://qph.fs.quoracdn.net/main-qimg-746755b66634fa3e436c798e64f3db8f">
            <a:extLst>
              <a:ext uri="{FF2B5EF4-FFF2-40B4-BE49-F238E27FC236}">
                <a16:creationId xmlns:a16="http://schemas.microsoft.com/office/drawing/2014/main" id="{67E05AA8-A3D8-82E0-513B-10F9E96B8AC8}"/>
              </a:ext>
            </a:extLst>
          </p:cNvPr>
          <p:cNvPicPr preferRelativeResize="0"/>
          <p:nvPr/>
        </p:nvPicPr>
        <p:blipFill rotWithShape="1">
          <a:blip r:embed="rId3">
            <a:alphaModFix/>
          </a:blip>
          <a:srcRect/>
          <a:stretch/>
        </p:blipFill>
        <p:spPr>
          <a:xfrm>
            <a:off x="1807658" y="1574552"/>
            <a:ext cx="6862185" cy="5024769"/>
          </a:xfrm>
          <a:prstGeom prst="rect">
            <a:avLst/>
          </a:prstGeom>
          <a:noFill/>
          <a:ln>
            <a:noFill/>
          </a:ln>
        </p:spPr>
      </p:pic>
    </p:spTree>
    <p:extLst>
      <p:ext uri="{BB962C8B-B14F-4D97-AF65-F5344CB8AC3E}">
        <p14:creationId xmlns:p14="http://schemas.microsoft.com/office/powerpoint/2010/main" val="6554349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86BF-3CC4-93B3-7D16-621EDB668944}"/>
              </a:ext>
            </a:extLst>
          </p:cNvPr>
          <p:cNvSpPr>
            <a:spLocks noGrp="1"/>
          </p:cNvSpPr>
          <p:nvPr>
            <p:ph type="title"/>
          </p:nvPr>
        </p:nvSpPr>
        <p:spPr/>
        <p:txBody>
          <a:bodyPr/>
          <a:lstStyle/>
          <a:p>
            <a:r>
              <a:rPr lang="en-AU" dirty="0"/>
              <a:t>Precision vs. Reliability</a:t>
            </a:r>
          </a:p>
        </p:txBody>
      </p:sp>
      <p:sp>
        <p:nvSpPr>
          <p:cNvPr id="3" name="Content Placeholder 2">
            <a:extLst>
              <a:ext uri="{FF2B5EF4-FFF2-40B4-BE49-F238E27FC236}">
                <a16:creationId xmlns:a16="http://schemas.microsoft.com/office/drawing/2014/main" id="{3398C3F5-CD1E-5BC8-527A-3D0A6F7CEF68}"/>
              </a:ext>
            </a:extLst>
          </p:cNvPr>
          <p:cNvSpPr>
            <a:spLocks noGrp="1"/>
          </p:cNvSpPr>
          <p:nvPr>
            <p:ph idx="1"/>
          </p:nvPr>
        </p:nvSpPr>
        <p:spPr/>
        <p:txBody>
          <a:bodyPr>
            <a:normAutofit/>
          </a:bodyPr>
          <a:lstStyle/>
          <a:p>
            <a:r>
              <a:rPr lang="en-GB" dirty="0"/>
              <a:t>Now you have seen that precision is </a:t>
            </a:r>
            <a:r>
              <a:rPr lang="en-GB" b="1" dirty="0"/>
              <a:t>internal reliability</a:t>
            </a:r>
            <a:r>
              <a:rPr lang="en-GB" dirty="0"/>
              <a:t>, note that reliability is best known as </a:t>
            </a:r>
            <a:r>
              <a:rPr lang="en-GB" b="1" dirty="0"/>
              <a:t>external reliability</a:t>
            </a:r>
            <a:r>
              <a:rPr lang="en-GB" dirty="0"/>
              <a:t>: whether repeated measurements between different experiments (or performed by different people/groups) agree with each other.</a:t>
            </a:r>
          </a:p>
        </p:txBody>
      </p:sp>
      <p:pic>
        <p:nvPicPr>
          <p:cNvPr id="5" name="Picture 4" descr="A pair of brown boxing gloves&#10;&#10;Description automatically generated">
            <a:extLst>
              <a:ext uri="{FF2B5EF4-FFF2-40B4-BE49-F238E27FC236}">
                <a16:creationId xmlns:a16="http://schemas.microsoft.com/office/drawing/2014/main" id="{095A079B-02EA-44B7-9F2C-8300BE8F9C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0" y="28803"/>
            <a:ext cx="1778000" cy="1778000"/>
          </a:xfrm>
          <a:prstGeom prst="rect">
            <a:avLst/>
          </a:prstGeom>
        </p:spPr>
      </p:pic>
    </p:spTree>
    <p:extLst>
      <p:ext uri="{BB962C8B-B14F-4D97-AF65-F5344CB8AC3E}">
        <p14:creationId xmlns:p14="http://schemas.microsoft.com/office/powerpoint/2010/main" val="3868546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6BF74-37CB-D1B7-9AC5-09ADFFBEF348}"/>
              </a:ext>
            </a:extLst>
          </p:cNvPr>
          <p:cNvSpPr>
            <a:spLocks noGrp="1"/>
          </p:cNvSpPr>
          <p:nvPr>
            <p:ph type="title"/>
          </p:nvPr>
        </p:nvSpPr>
        <p:spPr/>
        <p:txBody>
          <a:bodyPr/>
          <a:lstStyle/>
          <a:p>
            <a:r>
              <a:rPr lang="en-AU" dirty="0"/>
              <a:t>6.1.1</a:t>
            </a:r>
          </a:p>
        </p:txBody>
      </p:sp>
      <p:sp>
        <p:nvSpPr>
          <p:cNvPr id="3" name="Content Placeholder 2">
            <a:extLst>
              <a:ext uri="{FF2B5EF4-FFF2-40B4-BE49-F238E27FC236}">
                <a16:creationId xmlns:a16="http://schemas.microsoft.com/office/drawing/2014/main" id="{A776FDF0-5D77-0017-3C9D-059314A7E502}"/>
              </a:ext>
            </a:extLst>
          </p:cNvPr>
          <p:cNvSpPr>
            <a:spLocks noGrp="1"/>
          </p:cNvSpPr>
          <p:nvPr>
            <p:ph idx="1"/>
          </p:nvPr>
        </p:nvSpPr>
        <p:spPr/>
        <p:txBody>
          <a:bodyPr>
            <a:normAutofit/>
          </a:bodyPr>
          <a:lstStyle/>
          <a:p>
            <a:pPr marL="0" indent="0">
              <a:buNone/>
            </a:pPr>
            <a:r>
              <a:rPr lang="en-AU" sz="2400" u="sng" strike="noStrike" baseline="0" dirty="0">
                <a:solidFill>
                  <a:schemeClr val="tx1"/>
                </a:solidFill>
                <a:latin typeface="Arial" panose="020B0604020202020204" pitchFamily="34" charset="0"/>
              </a:rPr>
              <a:t>Design</a:t>
            </a:r>
            <a:r>
              <a:rPr lang="en-AU" sz="2400" b="0" i="0" u="none" strike="noStrike" baseline="0" dirty="0">
                <a:solidFill>
                  <a:schemeClr val="tx1"/>
                </a:solidFill>
                <a:latin typeface="Arial" panose="020B0604020202020204" pitchFamily="34" charset="0"/>
              </a:rPr>
              <a:t> a practical investigation that uses available technologies to measure both the independent and dependent variables that produce </a:t>
            </a:r>
            <a:r>
              <a:rPr lang="en-AU" sz="2400" b="0" u="sng" strike="noStrike" baseline="0" dirty="0">
                <a:solidFill>
                  <a:schemeClr val="tx1"/>
                </a:solidFill>
                <a:latin typeface="Arial" panose="020B0604020202020204" pitchFamily="34" charset="0"/>
              </a:rPr>
              <a:t>quantitative</a:t>
            </a:r>
            <a:r>
              <a:rPr lang="en-AU" sz="2400" b="0" i="0" u="none" strike="noStrike" baseline="0" dirty="0">
                <a:solidFill>
                  <a:schemeClr val="tx1"/>
                </a:solidFill>
                <a:latin typeface="Arial" panose="020B0604020202020204" pitchFamily="34" charset="0"/>
              </a:rPr>
              <a:t> data to measure the effect of changes of, </a:t>
            </a:r>
            <a:r>
              <a:rPr lang="en-AU" sz="2400" b="0" i="1" u="none" strike="noStrike" baseline="0" dirty="0">
                <a:solidFill>
                  <a:schemeClr val="tx1"/>
                </a:solidFill>
                <a:latin typeface="Arial" panose="020B0604020202020204" pitchFamily="34" charset="0"/>
              </a:rPr>
              <a:t>including but not limited to</a:t>
            </a:r>
            <a:r>
              <a:rPr lang="en-AU" sz="2400" b="0" i="0" u="none" strike="noStrike" baseline="0" dirty="0">
                <a:solidFill>
                  <a:schemeClr val="tx1"/>
                </a:solidFill>
                <a:latin typeface="Arial" panose="020B0604020202020204" pitchFamily="34" charset="0"/>
              </a:rPr>
              <a:t>: </a:t>
            </a:r>
          </a:p>
          <a:p>
            <a:pPr marL="0" indent="0">
              <a:buNone/>
            </a:pPr>
            <a:endParaRPr lang="en-AU" sz="2400" b="0" i="0" u="none" strike="noStrike" baseline="0" dirty="0">
              <a:solidFill>
                <a:schemeClr val="tx1"/>
              </a:solidFill>
              <a:latin typeface="Arial" panose="020B0604020202020204" pitchFamily="34" charset="0"/>
            </a:endParaRPr>
          </a:p>
          <a:p>
            <a:pPr marL="457200" indent="-457200">
              <a:buFont typeface="+mj-lt"/>
              <a:buAutoNum type="arabicPeriod"/>
            </a:pPr>
            <a:r>
              <a:rPr lang="en-AU" sz="2400" b="0" i="0" u="none" strike="noStrike" baseline="0" dirty="0">
                <a:solidFill>
                  <a:schemeClr val="tx1"/>
                </a:solidFill>
                <a:latin typeface="Arial" panose="020B0604020202020204" pitchFamily="34" charset="0"/>
              </a:rPr>
              <a:t>temperature on reaction rate </a:t>
            </a:r>
          </a:p>
          <a:p>
            <a:pPr marL="457200" indent="-457200">
              <a:buFont typeface="+mj-lt"/>
              <a:buAutoNum type="arabicPeriod"/>
            </a:pPr>
            <a:r>
              <a:rPr lang="en-AU" sz="2400" b="0" i="0" u="none" strike="noStrike" baseline="0" dirty="0">
                <a:solidFill>
                  <a:schemeClr val="tx1"/>
                </a:solidFill>
                <a:latin typeface="Arial" panose="020B0604020202020204" pitchFamily="34" charset="0"/>
              </a:rPr>
              <a:t>temperature on volume of gas </a:t>
            </a:r>
          </a:p>
          <a:p>
            <a:pPr marL="457200" indent="-457200">
              <a:buFont typeface="+mj-lt"/>
              <a:buAutoNum type="arabicPeriod"/>
            </a:pPr>
            <a:r>
              <a:rPr lang="en-AU" sz="2400" b="0" i="0" u="none" strike="noStrike" baseline="0" dirty="0">
                <a:solidFill>
                  <a:schemeClr val="tx1"/>
                </a:solidFill>
                <a:latin typeface="Arial" panose="020B0604020202020204" pitchFamily="34" charset="0"/>
              </a:rPr>
              <a:t>speed on distance travelled </a:t>
            </a:r>
          </a:p>
          <a:p>
            <a:pPr marL="457200" indent="-457200">
              <a:buFont typeface="+mj-lt"/>
              <a:buAutoNum type="arabicPeriod"/>
            </a:pPr>
            <a:r>
              <a:rPr lang="en-AU" sz="2400" b="0" i="0" u="none" strike="noStrike" baseline="0" dirty="0">
                <a:solidFill>
                  <a:schemeClr val="tx1"/>
                </a:solidFill>
                <a:latin typeface="Arial" panose="020B0604020202020204" pitchFamily="34" charset="0"/>
              </a:rPr>
              <a:t>pressure on volume of gas </a:t>
            </a:r>
          </a:p>
        </p:txBody>
      </p:sp>
    </p:spTree>
    <p:extLst>
      <p:ext uri="{BB962C8B-B14F-4D97-AF65-F5344CB8AC3E}">
        <p14:creationId xmlns:p14="http://schemas.microsoft.com/office/powerpoint/2010/main" val="5604671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erson in a lab coat sitting on a table in a laboratory&#10;&#10;Description automatically generated">
            <a:extLst>
              <a:ext uri="{FF2B5EF4-FFF2-40B4-BE49-F238E27FC236}">
                <a16:creationId xmlns:a16="http://schemas.microsoft.com/office/drawing/2014/main" id="{857754C6-C724-8040-CBFF-71E002BAF9BE}"/>
              </a:ext>
            </a:extLst>
          </p:cNvPr>
          <p:cNvPicPr>
            <a:picLocks noChangeAspect="1"/>
          </p:cNvPicPr>
          <p:nvPr/>
        </p:nvPicPr>
        <p:blipFill>
          <a:blip r:embed="rId3">
            <a:extLst>
              <a:ext uri="{28A0092B-C50C-407E-A947-70E740481C1C}">
                <a14:useLocalDpi xmlns:a14="http://schemas.microsoft.com/office/drawing/2010/main" val="0"/>
              </a:ext>
            </a:extLst>
          </a:blip>
          <a:srcRect l="13134" r="19221"/>
          <a:stretch/>
        </p:blipFill>
        <p:spPr>
          <a:xfrm>
            <a:off x="7552944" y="10"/>
            <a:ext cx="4639056" cy="6857990"/>
          </a:xfrm>
          <a:prstGeom prst="rect">
            <a:avLst/>
          </a:prstGeom>
        </p:spPr>
      </p:pic>
      <p:sp useBgFill="1">
        <p:nvSpPr>
          <p:cNvPr id="10" name="Rectangle 9">
            <a:extLst>
              <a:ext uri="{FF2B5EF4-FFF2-40B4-BE49-F238E27FC236}">
                <a16:creationId xmlns:a16="http://schemas.microsoft.com/office/drawing/2014/main" id="{3E62C6E5-7DA1-42DC-A0AE-1293D47FE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D9754-B526-812A-C69E-2BCC30359F49}"/>
              </a:ext>
            </a:extLst>
          </p:cNvPr>
          <p:cNvSpPr>
            <a:spLocks noGrp="1"/>
          </p:cNvSpPr>
          <p:nvPr>
            <p:ph type="title"/>
          </p:nvPr>
        </p:nvSpPr>
        <p:spPr>
          <a:xfrm>
            <a:off x="838201" y="365125"/>
            <a:ext cx="6361590" cy="1325563"/>
          </a:xfrm>
        </p:spPr>
        <p:txBody>
          <a:bodyPr>
            <a:normAutofit/>
          </a:bodyPr>
          <a:lstStyle/>
          <a:p>
            <a:r>
              <a:rPr lang="en-AU" sz="4200"/>
              <a:t>Accuracy with </a:t>
            </a:r>
            <a:r>
              <a:rPr lang="en-AU" sz="4200" b="1"/>
              <a:t>Uncertainty</a:t>
            </a:r>
          </a:p>
        </p:txBody>
      </p:sp>
      <p:sp>
        <p:nvSpPr>
          <p:cNvPr id="3" name="Content Placeholder 2">
            <a:extLst>
              <a:ext uri="{FF2B5EF4-FFF2-40B4-BE49-F238E27FC236}">
                <a16:creationId xmlns:a16="http://schemas.microsoft.com/office/drawing/2014/main" id="{7A4436D5-80A2-9B82-15C2-5B904D16B3EE}"/>
              </a:ext>
            </a:extLst>
          </p:cNvPr>
          <p:cNvSpPr>
            <a:spLocks noGrp="1"/>
          </p:cNvSpPr>
          <p:nvPr>
            <p:ph idx="1"/>
          </p:nvPr>
        </p:nvSpPr>
        <p:spPr>
          <a:xfrm>
            <a:off x="1120000" y="1825625"/>
            <a:ext cx="6079791" cy="4351338"/>
          </a:xfrm>
        </p:spPr>
        <p:txBody>
          <a:bodyPr>
            <a:normAutofit/>
          </a:bodyPr>
          <a:lstStyle/>
          <a:p>
            <a:r>
              <a:rPr lang="en-AU" sz="2600"/>
              <a:t>Scientists often know how confident they are in their measurements. It is important to communicate this confidence.</a:t>
            </a:r>
          </a:p>
          <a:p>
            <a:endParaRPr lang="en-AU" sz="2600"/>
          </a:p>
          <a:p>
            <a:r>
              <a:rPr lang="en-AU" sz="2600"/>
              <a:t>Would confidence best be communicated </a:t>
            </a:r>
            <a:r>
              <a:rPr lang="en-AU" sz="2600" b="1"/>
              <a:t>qualitatively</a:t>
            </a:r>
            <a:r>
              <a:rPr lang="en-AU" sz="2600"/>
              <a:t> or </a:t>
            </a:r>
            <a:r>
              <a:rPr lang="en-AU" sz="2600" b="1"/>
              <a:t>quantitatively</a:t>
            </a:r>
            <a:r>
              <a:rPr lang="en-AU" sz="2600"/>
              <a:t>?</a:t>
            </a:r>
          </a:p>
          <a:p>
            <a:endParaRPr lang="en-AU" sz="2600"/>
          </a:p>
          <a:p>
            <a:r>
              <a:rPr lang="en-AU" sz="2600"/>
              <a:t>A quantity is the best, so we like to communicate our confidence/uncertainty with numbers.</a:t>
            </a:r>
          </a:p>
        </p:txBody>
      </p:sp>
    </p:spTree>
    <p:extLst>
      <p:ext uri="{BB962C8B-B14F-4D97-AF65-F5344CB8AC3E}">
        <p14:creationId xmlns:p14="http://schemas.microsoft.com/office/powerpoint/2010/main" val="979712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4E067D0-C0D5-42A4-91D0-5DE8E5E9A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26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763381D-A6F0-49F6-A51E-F8B8E0D9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6AED65-FBCF-238F-FB08-A4673D3B098E}"/>
              </a:ext>
            </a:extLst>
          </p:cNvPr>
          <p:cNvSpPr>
            <a:spLocks noGrp="1"/>
          </p:cNvSpPr>
          <p:nvPr>
            <p:ph type="title"/>
          </p:nvPr>
        </p:nvSpPr>
        <p:spPr>
          <a:xfrm>
            <a:off x="838201" y="365125"/>
            <a:ext cx="4827104" cy="1325563"/>
          </a:xfrm>
        </p:spPr>
        <p:txBody>
          <a:bodyPr>
            <a:normAutofit/>
          </a:bodyPr>
          <a:lstStyle/>
          <a:p>
            <a:r>
              <a:rPr lang="en-AU" dirty="0"/>
              <a:t>Uncertainty</a:t>
            </a:r>
          </a:p>
        </p:txBody>
      </p:sp>
      <p:sp>
        <p:nvSpPr>
          <p:cNvPr id="3" name="Content Placeholder 2">
            <a:extLst>
              <a:ext uri="{FF2B5EF4-FFF2-40B4-BE49-F238E27FC236}">
                <a16:creationId xmlns:a16="http://schemas.microsoft.com/office/drawing/2014/main" id="{725C5746-605F-DB8E-91F0-DDCBCBB9D0FD}"/>
              </a:ext>
            </a:extLst>
          </p:cNvPr>
          <p:cNvSpPr>
            <a:spLocks noGrp="1"/>
          </p:cNvSpPr>
          <p:nvPr>
            <p:ph idx="1"/>
          </p:nvPr>
        </p:nvSpPr>
        <p:spPr>
          <a:xfrm>
            <a:off x="222422" y="1825625"/>
            <a:ext cx="5442883" cy="4351338"/>
          </a:xfrm>
        </p:spPr>
        <p:txBody>
          <a:bodyPr>
            <a:normAutofit/>
          </a:bodyPr>
          <a:lstStyle/>
          <a:p>
            <a:r>
              <a:rPr lang="en-GB" sz="2000" b="1" dirty="0"/>
              <a:t>The true value of a measurement cannot be accurately known. </a:t>
            </a:r>
          </a:p>
          <a:p>
            <a:r>
              <a:rPr lang="en-GB" sz="2000" dirty="0"/>
              <a:t>Instead, it lies within a range of values and so all measurements are really estimations</a:t>
            </a:r>
          </a:p>
          <a:p>
            <a:r>
              <a:rPr lang="en-GB" sz="2000" b="1" dirty="0"/>
              <a:t>Uncertainty is the best estimate of the magnitude of possible errors.</a:t>
            </a:r>
          </a:p>
          <a:p>
            <a:r>
              <a:rPr lang="en-GB" sz="2000" dirty="0"/>
              <a:t>The uncertainty of a measurement depends on the:</a:t>
            </a:r>
          </a:p>
          <a:p>
            <a:pPr lvl="1"/>
            <a:r>
              <a:rPr lang="en-GB" sz="2000" dirty="0"/>
              <a:t>smallest unit of the instrument (limit of resolution/reading)</a:t>
            </a:r>
          </a:p>
          <a:p>
            <a:pPr lvl="1"/>
            <a:r>
              <a:rPr lang="en-GB" sz="2000" dirty="0"/>
              <a:t>precision of the instrument</a:t>
            </a:r>
          </a:p>
          <a:p>
            <a:pPr lvl="1"/>
            <a:r>
              <a:rPr lang="en-GB" sz="2000" dirty="0"/>
              <a:t>precision of the method</a:t>
            </a:r>
          </a:p>
        </p:txBody>
      </p:sp>
      <p:pic>
        <p:nvPicPr>
          <p:cNvPr id="6" name="Picture 5" descr="A ruler with paperclips and measuring tape&#10;&#10;Description automatically generated">
            <a:extLst>
              <a:ext uri="{FF2B5EF4-FFF2-40B4-BE49-F238E27FC236}">
                <a16:creationId xmlns:a16="http://schemas.microsoft.com/office/drawing/2014/main" id="{E7A46B32-E6A8-2719-F62F-AD49E1875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8421" y="1957563"/>
            <a:ext cx="5935533" cy="3071637"/>
          </a:xfrm>
          <a:prstGeom prst="rect">
            <a:avLst/>
          </a:prstGeom>
        </p:spPr>
      </p:pic>
    </p:spTree>
    <p:extLst>
      <p:ext uri="{BB962C8B-B14F-4D97-AF65-F5344CB8AC3E}">
        <p14:creationId xmlns:p14="http://schemas.microsoft.com/office/powerpoint/2010/main" val="25900618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CADA8-7C2F-7D04-5611-31A6AC19C201}"/>
              </a:ext>
            </a:extLst>
          </p:cNvPr>
          <p:cNvSpPr>
            <a:spLocks noGrp="1"/>
          </p:cNvSpPr>
          <p:nvPr>
            <p:ph type="title"/>
          </p:nvPr>
        </p:nvSpPr>
        <p:spPr/>
        <p:txBody>
          <a:bodyPr/>
          <a:lstStyle/>
          <a:p>
            <a:r>
              <a:rPr lang="en-AU" dirty="0"/>
              <a:t>Uncertainty</a:t>
            </a:r>
          </a:p>
        </p:txBody>
      </p:sp>
      <p:sp>
        <p:nvSpPr>
          <p:cNvPr id="3" name="Content Placeholder 2">
            <a:extLst>
              <a:ext uri="{FF2B5EF4-FFF2-40B4-BE49-F238E27FC236}">
                <a16:creationId xmlns:a16="http://schemas.microsoft.com/office/drawing/2014/main" id="{B4857148-47CB-EDD7-5CF8-4DF97286B394}"/>
              </a:ext>
            </a:extLst>
          </p:cNvPr>
          <p:cNvSpPr>
            <a:spLocks noGrp="1"/>
          </p:cNvSpPr>
          <p:nvPr>
            <p:ph idx="1"/>
          </p:nvPr>
        </p:nvSpPr>
        <p:spPr/>
        <p:txBody>
          <a:bodyPr/>
          <a:lstStyle/>
          <a:p>
            <a:r>
              <a:rPr lang="en-AU" dirty="0"/>
              <a:t>Measurement = best estimate </a:t>
            </a:r>
            <a:r>
              <a:rPr lang="en-AU" dirty="0">
                <a:sym typeface="Symbol" panose="05050102010706020507" pitchFamily="18" charset="2"/>
              </a:rPr>
              <a:t></a:t>
            </a:r>
            <a:r>
              <a:rPr lang="en-AU" dirty="0"/>
              <a:t> uncertainty</a:t>
            </a:r>
          </a:p>
          <a:p>
            <a:endParaRPr lang="en-AU" dirty="0"/>
          </a:p>
          <a:p>
            <a:r>
              <a:rPr lang="en-AU" dirty="0"/>
              <a:t>e.g., a paperclip length = </a:t>
            </a:r>
            <a:r>
              <a:rPr lang="en-AU" b="1" dirty="0"/>
              <a:t>3 </a:t>
            </a:r>
            <a:r>
              <a:rPr lang="en-AU" b="1" dirty="0">
                <a:sym typeface="Symbol" panose="05050102010706020507" pitchFamily="18" charset="2"/>
              </a:rPr>
              <a:t> 0.1 cm</a:t>
            </a:r>
          </a:p>
          <a:p>
            <a:pPr marL="0" indent="0">
              <a:buNone/>
            </a:pPr>
            <a:endParaRPr lang="en-AU" dirty="0">
              <a:sym typeface="Symbol" panose="05050102010706020507" pitchFamily="18" charset="2"/>
            </a:endParaRPr>
          </a:p>
          <a:p>
            <a:pPr marL="0" indent="0">
              <a:buNone/>
            </a:pPr>
            <a:r>
              <a:rPr lang="en-AU" dirty="0">
                <a:sym typeface="Symbol" panose="05050102010706020507" pitchFamily="18" charset="2"/>
              </a:rPr>
              <a:t>or</a:t>
            </a:r>
          </a:p>
          <a:p>
            <a:pPr marL="0" indent="0">
              <a:buNone/>
            </a:pPr>
            <a:endParaRPr lang="en-AU" dirty="0">
              <a:sym typeface="Symbol" panose="05050102010706020507" pitchFamily="18" charset="2"/>
            </a:endParaRPr>
          </a:p>
          <a:p>
            <a:r>
              <a:rPr lang="en-AU" dirty="0">
                <a:sym typeface="Symbol" panose="05050102010706020507" pitchFamily="18" charset="2"/>
              </a:rPr>
              <a:t>e.g., the height of a person = </a:t>
            </a:r>
            <a:r>
              <a:rPr lang="en-AU" b="1" dirty="0">
                <a:sym typeface="Symbol" panose="05050102010706020507" pitchFamily="18" charset="2"/>
              </a:rPr>
              <a:t>1.75  0.05 m</a:t>
            </a:r>
          </a:p>
        </p:txBody>
      </p:sp>
    </p:spTree>
    <p:extLst>
      <p:ext uri="{BB962C8B-B14F-4D97-AF65-F5344CB8AC3E}">
        <p14:creationId xmlns:p14="http://schemas.microsoft.com/office/powerpoint/2010/main" val="30104114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E27C-D3AD-A1D4-5A3B-A054D3852950}"/>
              </a:ext>
            </a:extLst>
          </p:cNvPr>
          <p:cNvSpPr>
            <a:spLocks noGrp="1"/>
          </p:cNvSpPr>
          <p:nvPr>
            <p:ph type="title"/>
          </p:nvPr>
        </p:nvSpPr>
        <p:spPr/>
        <p:txBody>
          <a:bodyPr/>
          <a:lstStyle/>
          <a:p>
            <a:r>
              <a:rPr lang="en-AU" dirty="0"/>
              <a:t>Uncertainty in Analog Instruments</a:t>
            </a:r>
          </a:p>
        </p:txBody>
      </p:sp>
      <p:sp>
        <p:nvSpPr>
          <p:cNvPr id="3" name="Content Placeholder 2">
            <a:extLst>
              <a:ext uri="{FF2B5EF4-FFF2-40B4-BE49-F238E27FC236}">
                <a16:creationId xmlns:a16="http://schemas.microsoft.com/office/drawing/2014/main" id="{EB02291D-3E82-D5FC-C2C2-7A44A097DD3C}"/>
              </a:ext>
            </a:extLst>
          </p:cNvPr>
          <p:cNvSpPr>
            <a:spLocks noGrp="1"/>
          </p:cNvSpPr>
          <p:nvPr>
            <p:ph idx="1"/>
          </p:nvPr>
        </p:nvSpPr>
        <p:spPr/>
        <p:txBody>
          <a:bodyPr/>
          <a:lstStyle/>
          <a:p>
            <a:r>
              <a:rPr lang="en-GB" dirty="0"/>
              <a:t>The </a:t>
            </a:r>
            <a:r>
              <a:rPr lang="en-GB" b="1" dirty="0"/>
              <a:t>absolute uncertainty</a:t>
            </a:r>
            <a:r>
              <a:rPr lang="en-GB" dirty="0"/>
              <a:t> is half of the smallest unit (a.k.a. the limit of resolution or the limit of reading)</a:t>
            </a:r>
          </a:p>
          <a:p>
            <a:pPr marL="0" indent="0">
              <a:buNone/>
            </a:pPr>
            <a:endParaRPr lang="en-GB" dirty="0"/>
          </a:p>
          <a:p>
            <a:r>
              <a:rPr lang="en-GB" dirty="0"/>
              <a:t>We write the measurement as:</a:t>
            </a:r>
          </a:p>
          <a:p>
            <a:pPr marL="0" indent="0">
              <a:buNone/>
            </a:pPr>
            <a:r>
              <a:rPr lang="en-GB" dirty="0"/>
              <a:t>	(best estimate ± ½ </a:t>
            </a:r>
            <a:r>
              <a:rPr lang="en-GB"/>
              <a:t>smallest increment) </a:t>
            </a:r>
            <a:r>
              <a:rPr lang="en-GB" dirty="0"/>
              <a:t>units</a:t>
            </a:r>
            <a:endParaRPr lang="en-AU" dirty="0"/>
          </a:p>
          <a:p>
            <a:pPr marL="0" indent="0">
              <a:buNone/>
            </a:pPr>
            <a:endParaRPr lang="en-AU" dirty="0"/>
          </a:p>
          <a:p>
            <a:pPr marL="0" indent="0">
              <a:buNone/>
            </a:pPr>
            <a:r>
              <a:rPr lang="en-AU" dirty="0"/>
              <a:t>Example on next slide…</a:t>
            </a:r>
          </a:p>
          <a:p>
            <a:pPr marL="0" indent="0">
              <a:buNone/>
            </a:pPr>
            <a:endParaRPr lang="en-GB" dirty="0"/>
          </a:p>
        </p:txBody>
      </p:sp>
    </p:spTree>
    <p:extLst>
      <p:ext uri="{BB962C8B-B14F-4D97-AF65-F5344CB8AC3E}">
        <p14:creationId xmlns:p14="http://schemas.microsoft.com/office/powerpoint/2010/main" val="40255675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CE27C-D3AD-A1D4-5A3B-A054D3852950}"/>
              </a:ext>
            </a:extLst>
          </p:cNvPr>
          <p:cNvSpPr>
            <a:spLocks noGrp="1"/>
          </p:cNvSpPr>
          <p:nvPr>
            <p:ph type="title"/>
          </p:nvPr>
        </p:nvSpPr>
        <p:spPr/>
        <p:txBody>
          <a:bodyPr/>
          <a:lstStyle/>
          <a:p>
            <a:r>
              <a:rPr lang="en-AU" dirty="0"/>
              <a:t>Uncertainty – Absolute Uncertainty</a:t>
            </a:r>
          </a:p>
        </p:txBody>
      </p:sp>
      <p:sp>
        <p:nvSpPr>
          <p:cNvPr id="3" name="Content Placeholder 2">
            <a:extLst>
              <a:ext uri="{FF2B5EF4-FFF2-40B4-BE49-F238E27FC236}">
                <a16:creationId xmlns:a16="http://schemas.microsoft.com/office/drawing/2014/main" id="{EB02291D-3E82-D5FC-C2C2-7A44A097DD3C}"/>
              </a:ext>
            </a:extLst>
          </p:cNvPr>
          <p:cNvSpPr>
            <a:spLocks noGrp="1"/>
          </p:cNvSpPr>
          <p:nvPr>
            <p:ph idx="1"/>
          </p:nvPr>
        </p:nvSpPr>
        <p:spPr/>
        <p:txBody>
          <a:bodyPr/>
          <a:lstStyle/>
          <a:p>
            <a:r>
              <a:rPr lang="en-GB" dirty="0"/>
              <a:t>The best estimate of the measurement is 25.5 mm.</a:t>
            </a:r>
          </a:p>
          <a:p>
            <a:r>
              <a:rPr lang="en-GB" dirty="0"/>
              <a:t>The limit of the resolution (smallest unit) is 1 mm</a:t>
            </a:r>
          </a:p>
          <a:p>
            <a:endParaRPr lang="en-GB" dirty="0"/>
          </a:p>
          <a:p>
            <a:r>
              <a:rPr lang="en-GB" dirty="0"/>
              <a:t>Therefore, absolute uncertainty is 0.5 mm (1/2 of 1 mm)</a:t>
            </a:r>
          </a:p>
          <a:p>
            <a:r>
              <a:rPr lang="en-GB" dirty="0"/>
              <a:t>Written as: </a:t>
            </a:r>
            <a:r>
              <a:rPr lang="en-GB" b="1" dirty="0"/>
              <a:t>25.5 </a:t>
            </a:r>
            <a:r>
              <a:rPr lang="en-GB" b="1" dirty="0">
                <a:sym typeface="Symbol" panose="05050102010706020507" pitchFamily="18" charset="2"/>
              </a:rPr>
              <a:t> 0.5 mm</a:t>
            </a:r>
          </a:p>
          <a:p>
            <a:endParaRPr lang="en-GB" dirty="0">
              <a:sym typeface="Symbol" panose="05050102010706020507" pitchFamily="18" charset="2"/>
            </a:endParaRPr>
          </a:p>
          <a:p>
            <a:r>
              <a:rPr lang="en-GB" dirty="0">
                <a:sym typeface="Symbol" panose="05050102010706020507" pitchFamily="18" charset="2"/>
              </a:rPr>
              <a:t>What about </a:t>
            </a:r>
            <a:r>
              <a:rPr lang="en-GB" i="1" dirty="0">
                <a:sym typeface="Symbol" panose="05050102010706020507" pitchFamily="18" charset="2"/>
              </a:rPr>
              <a:t>relative</a:t>
            </a:r>
            <a:r>
              <a:rPr lang="en-GB" dirty="0">
                <a:sym typeface="Symbol" panose="05050102010706020507" pitchFamily="18" charset="2"/>
              </a:rPr>
              <a:t> uncertainty?</a:t>
            </a:r>
          </a:p>
          <a:p>
            <a:endParaRPr lang="en-GB" dirty="0"/>
          </a:p>
        </p:txBody>
      </p:sp>
      <p:pic>
        <p:nvPicPr>
          <p:cNvPr id="5" name="Google Shape;276;p37" descr="Image result for systematic error">
            <a:extLst>
              <a:ext uri="{FF2B5EF4-FFF2-40B4-BE49-F238E27FC236}">
                <a16:creationId xmlns:a16="http://schemas.microsoft.com/office/drawing/2014/main" id="{A050CEA2-E304-7F9B-39B0-7A1BEE69609C}"/>
              </a:ext>
            </a:extLst>
          </p:cNvPr>
          <p:cNvPicPr preferRelativeResize="0"/>
          <p:nvPr/>
        </p:nvPicPr>
        <p:blipFill rotWithShape="1">
          <a:blip r:embed="rId2">
            <a:alphaModFix/>
          </a:blip>
          <a:srcRect t="3491" b="2764"/>
          <a:stretch/>
        </p:blipFill>
        <p:spPr>
          <a:xfrm>
            <a:off x="6407698" y="4154014"/>
            <a:ext cx="5608948" cy="2492592"/>
          </a:xfrm>
          <a:prstGeom prst="rect">
            <a:avLst/>
          </a:prstGeom>
          <a:noFill/>
          <a:ln>
            <a:noFill/>
          </a:ln>
        </p:spPr>
      </p:pic>
    </p:spTree>
    <p:extLst>
      <p:ext uri="{BB962C8B-B14F-4D97-AF65-F5344CB8AC3E}">
        <p14:creationId xmlns:p14="http://schemas.microsoft.com/office/powerpoint/2010/main" val="38895382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5C341E-8ABC-4940-B12A-C39538DBE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6616" y="0"/>
            <a:ext cx="463600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4E4FA024-97B3-4711-8903-EFB8EF1A68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534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CE27C-D3AD-A1D4-5A3B-A054D3852950}"/>
              </a:ext>
            </a:extLst>
          </p:cNvPr>
          <p:cNvSpPr>
            <a:spLocks noGrp="1"/>
          </p:cNvSpPr>
          <p:nvPr>
            <p:ph type="title"/>
          </p:nvPr>
        </p:nvSpPr>
        <p:spPr>
          <a:xfrm>
            <a:off x="838200" y="365125"/>
            <a:ext cx="6662057" cy="1325563"/>
          </a:xfrm>
        </p:spPr>
        <p:txBody>
          <a:bodyPr>
            <a:normAutofit/>
          </a:bodyPr>
          <a:lstStyle/>
          <a:p>
            <a:r>
              <a:rPr lang="en-AU" sz="4200"/>
              <a:t>Uncertainty – </a:t>
            </a:r>
            <a:r>
              <a:rPr lang="en-AU" sz="4200" i="1"/>
              <a:t>Relative</a:t>
            </a:r>
            <a:r>
              <a:rPr lang="en-AU" sz="4200"/>
              <a:t> Uncertainty</a:t>
            </a:r>
          </a:p>
        </p:txBody>
      </p:sp>
      <p:sp>
        <p:nvSpPr>
          <p:cNvPr id="3" name="Content Placeholder 2">
            <a:extLst>
              <a:ext uri="{FF2B5EF4-FFF2-40B4-BE49-F238E27FC236}">
                <a16:creationId xmlns:a16="http://schemas.microsoft.com/office/drawing/2014/main" id="{EB02291D-3E82-D5FC-C2C2-7A44A097DD3C}"/>
              </a:ext>
            </a:extLst>
          </p:cNvPr>
          <p:cNvSpPr>
            <a:spLocks noGrp="1"/>
          </p:cNvSpPr>
          <p:nvPr>
            <p:ph idx="1"/>
          </p:nvPr>
        </p:nvSpPr>
        <p:spPr>
          <a:xfrm>
            <a:off x="1120000" y="1825625"/>
            <a:ext cx="6184314" cy="4351338"/>
          </a:xfrm>
        </p:spPr>
        <p:txBody>
          <a:bodyPr>
            <a:normAutofit/>
          </a:bodyPr>
          <a:lstStyle/>
          <a:p>
            <a:r>
              <a:rPr lang="en-GB" sz="2400"/>
              <a:t>If  the accuracy with absolute uncertainty is </a:t>
            </a:r>
            <a:r>
              <a:rPr lang="en-GB" sz="2400" b="1"/>
              <a:t>25.5 </a:t>
            </a:r>
            <a:r>
              <a:rPr lang="en-GB" sz="2400" b="1">
                <a:sym typeface="Symbol" panose="05050102010706020507" pitchFamily="18" charset="2"/>
              </a:rPr>
              <a:t> 0.5 mm</a:t>
            </a:r>
            <a:r>
              <a:rPr lang="en-GB" sz="2400">
                <a:sym typeface="Symbol" panose="05050102010706020507" pitchFamily="18" charset="2"/>
              </a:rPr>
              <a:t>, then we often like to calculate uncertainty as a percentage.</a:t>
            </a:r>
          </a:p>
          <a:p>
            <a:endParaRPr lang="en-GB" sz="2400" b="1">
              <a:sym typeface="Symbol" panose="05050102010706020507" pitchFamily="18" charset="2"/>
            </a:endParaRPr>
          </a:p>
          <a:p>
            <a:r>
              <a:rPr lang="en-GB" sz="2400">
                <a:sym typeface="Symbol" panose="05050102010706020507" pitchFamily="18" charset="2"/>
              </a:rPr>
              <a:t>To do so, we divide the absolute uncertainty by the measurement, multiplied by 100, shown as a percentage.</a:t>
            </a:r>
          </a:p>
          <a:p>
            <a:endParaRPr lang="en-GB" sz="2400">
              <a:sym typeface="Symbol" panose="05050102010706020507" pitchFamily="18" charset="2"/>
            </a:endParaRPr>
          </a:p>
          <a:p>
            <a:r>
              <a:rPr lang="en-GB" sz="2400">
                <a:sym typeface="Symbol" panose="05050102010706020507" pitchFamily="18" charset="2"/>
              </a:rPr>
              <a:t>e.g., 0.5 mm / 25.5 mm x 100(%) = 2%</a:t>
            </a:r>
          </a:p>
          <a:p>
            <a:r>
              <a:rPr lang="en-GB" sz="2400">
                <a:sym typeface="Symbol" panose="05050102010706020507" pitchFamily="18" charset="2"/>
              </a:rPr>
              <a:t>Therefore, the relative uncertainty is now: </a:t>
            </a:r>
            <a:r>
              <a:rPr lang="en-GB" sz="2400" b="1">
                <a:sym typeface="Symbol" panose="05050102010706020507" pitchFamily="18" charset="2"/>
              </a:rPr>
              <a:t>25.5 mm  2%</a:t>
            </a:r>
          </a:p>
        </p:txBody>
      </p:sp>
      <p:pic>
        <p:nvPicPr>
          <p:cNvPr id="5" name="Google Shape;276;p37" descr="Image result for systematic error">
            <a:extLst>
              <a:ext uri="{FF2B5EF4-FFF2-40B4-BE49-F238E27FC236}">
                <a16:creationId xmlns:a16="http://schemas.microsoft.com/office/drawing/2014/main" id="{A050CEA2-E304-7F9B-39B0-7A1BEE69609C}"/>
              </a:ext>
            </a:extLst>
          </p:cNvPr>
          <p:cNvPicPr preferRelativeResize="0"/>
          <p:nvPr/>
        </p:nvPicPr>
        <p:blipFill rotWithShape="1">
          <a:blip r:embed="rId3"/>
          <a:srcRect t="3491" b="2764"/>
          <a:stretch/>
        </p:blipFill>
        <p:spPr>
          <a:xfrm>
            <a:off x="8271499" y="3038948"/>
            <a:ext cx="3748667" cy="1669239"/>
          </a:xfrm>
          <a:prstGeom prst="rect">
            <a:avLst/>
          </a:prstGeom>
          <a:noFill/>
        </p:spPr>
      </p:pic>
    </p:spTree>
    <p:extLst>
      <p:ext uri="{BB962C8B-B14F-4D97-AF65-F5344CB8AC3E}">
        <p14:creationId xmlns:p14="http://schemas.microsoft.com/office/powerpoint/2010/main" val="405847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288F-0F6A-B010-1A62-F0CC00DA2B97}"/>
              </a:ext>
            </a:extLst>
          </p:cNvPr>
          <p:cNvSpPr>
            <a:spLocks noGrp="1"/>
          </p:cNvSpPr>
          <p:nvPr>
            <p:ph type="title"/>
          </p:nvPr>
        </p:nvSpPr>
        <p:spPr/>
        <p:txBody>
          <a:bodyPr/>
          <a:lstStyle/>
          <a:p>
            <a:r>
              <a:rPr lang="en-AU" dirty="0"/>
              <a:t>Uncertainty Example 1</a:t>
            </a:r>
          </a:p>
        </p:txBody>
      </p:sp>
      <p:pic>
        <p:nvPicPr>
          <p:cNvPr id="4" name="image83.jpg" descr="Image result for systematic error">
            <a:extLst>
              <a:ext uri="{FF2B5EF4-FFF2-40B4-BE49-F238E27FC236}">
                <a16:creationId xmlns:a16="http://schemas.microsoft.com/office/drawing/2014/main" id="{4FBFBEF6-3263-E218-FED0-1DEA5EF019B2}"/>
              </a:ext>
            </a:extLst>
          </p:cNvPr>
          <p:cNvPicPr>
            <a:picLocks noGrp="1"/>
          </p:cNvPicPr>
          <p:nvPr>
            <p:ph idx="1"/>
          </p:nvPr>
        </p:nvPicPr>
        <p:blipFill>
          <a:blip r:embed="rId2"/>
          <a:srcRect t="3491" b="18347"/>
          <a:stretch>
            <a:fillRect/>
          </a:stretch>
        </p:blipFill>
        <p:spPr>
          <a:xfrm>
            <a:off x="838200" y="2855427"/>
            <a:ext cx="5505450" cy="2039911"/>
          </a:xfrm>
          <a:prstGeom prst="rect">
            <a:avLst/>
          </a:prstGeom>
          <a:ln/>
        </p:spPr>
      </p:pic>
      <p:graphicFrame>
        <p:nvGraphicFramePr>
          <p:cNvPr id="5" name="Table 4">
            <a:extLst>
              <a:ext uri="{FF2B5EF4-FFF2-40B4-BE49-F238E27FC236}">
                <a16:creationId xmlns:a16="http://schemas.microsoft.com/office/drawing/2014/main" id="{468321B3-E8D4-16F0-A6B9-76781703049A}"/>
              </a:ext>
            </a:extLst>
          </p:cNvPr>
          <p:cNvGraphicFramePr>
            <a:graphicFrameLocks noGrp="1"/>
          </p:cNvGraphicFramePr>
          <p:nvPr>
            <p:extLst>
              <p:ext uri="{D42A27DB-BD31-4B8C-83A1-F6EECF244321}">
                <p14:modId xmlns:p14="http://schemas.microsoft.com/office/powerpoint/2010/main" val="1954427310"/>
              </p:ext>
            </p:extLst>
          </p:nvPr>
        </p:nvGraphicFramePr>
        <p:xfrm>
          <a:off x="7130678" y="2133599"/>
          <a:ext cx="3667024" cy="3839184"/>
        </p:xfrm>
        <a:graphic>
          <a:graphicData uri="http://schemas.openxmlformats.org/drawingml/2006/table">
            <a:tbl>
              <a:tblPr bandRow="1">
                <a:tableStyleId>{5C22544A-7EE6-4342-B048-85BDC9FD1C3A}</a:tableStyleId>
              </a:tblPr>
              <a:tblGrid>
                <a:gridCol w="3667024">
                  <a:extLst>
                    <a:ext uri="{9D8B030D-6E8A-4147-A177-3AD203B41FA5}">
                      <a16:colId xmlns:a16="http://schemas.microsoft.com/office/drawing/2014/main" val="513687827"/>
                    </a:ext>
                  </a:extLst>
                </a:gridCol>
              </a:tblGrid>
              <a:tr h="959796">
                <a:tc>
                  <a:txBody>
                    <a:bodyPr/>
                    <a:lstStyle/>
                    <a:p>
                      <a:r>
                        <a:rPr lang="en-AU" sz="1600" dirty="0">
                          <a:effectLst/>
                        </a:rPr>
                        <a:t>Best estimate:</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8096344"/>
                  </a:ext>
                </a:extLst>
              </a:tr>
              <a:tr h="959796">
                <a:tc>
                  <a:txBody>
                    <a:bodyPr/>
                    <a:lstStyle/>
                    <a:p>
                      <a:r>
                        <a:rPr lang="en-AU" sz="1600" dirty="0">
                          <a:effectLst/>
                        </a:rPr>
                        <a:t>Absolute uncertainty:</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5752680"/>
                  </a:ext>
                </a:extLst>
              </a:tr>
              <a:tr h="959796">
                <a:tc>
                  <a:txBody>
                    <a:bodyPr/>
                    <a:lstStyle/>
                    <a:p>
                      <a:r>
                        <a:rPr lang="en-AU" sz="1600">
                          <a:effectLst/>
                        </a:rPr>
                        <a:t>Percentage uncertainty*:</a:t>
                      </a:r>
                      <a:endParaRPr lang="en-AU" sz="16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3592723"/>
                  </a:ext>
                </a:extLst>
              </a:tr>
              <a:tr h="959796">
                <a:tc>
                  <a:txBody>
                    <a:bodyPr/>
                    <a:lstStyle/>
                    <a:p>
                      <a:r>
                        <a:rPr lang="en-AU" sz="1600" dirty="0">
                          <a:effectLst/>
                        </a:rPr>
                        <a:t>Measurement:</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08659506"/>
                  </a:ext>
                </a:extLst>
              </a:tr>
            </a:tbl>
          </a:graphicData>
        </a:graphic>
      </p:graphicFrame>
    </p:spTree>
    <p:extLst>
      <p:ext uri="{BB962C8B-B14F-4D97-AF65-F5344CB8AC3E}">
        <p14:creationId xmlns:p14="http://schemas.microsoft.com/office/powerpoint/2010/main" val="27171343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288F-0F6A-B010-1A62-F0CC00DA2B97}"/>
              </a:ext>
            </a:extLst>
          </p:cNvPr>
          <p:cNvSpPr>
            <a:spLocks noGrp="1"/>
          </p:cNvSpPr>
          <p:nvPr>
            <p:ph type="title"/>
          </p:nvPr>
        </p:nvSpPr>
        <p:spPr/>
        <p:txBody>
          <a:bodyPr/>
          <a:lstStyle/>
          <a:p>
            <a:r>
              <a:rPr lang="en-AU" dirty="0"/>
              <a:t>Uncertainty Example 2</a:t>
            </a:r>
          </a:p>
        </p:txBody>
      </p:sp>
      <p:graphicFrame>
        <p:nvGraphicFramePr>
          <p:cNvPr id="5" name="Table 4">
            <a:extLst>
              <a:ext uri="{FF2B5EF4-FFF2-40B4-BE49-F238E27FC236}">
                <a16:creationId xmlns:a16="http://schemas.microsoft.com/office/drawing/2014/main" id="{468321B3-E8D4-16F0-A6B9-76781703049A}"/>
              </a:ext>
            </a:extLst>
          </p:cNvPr>
          <p:cNvGraphicFramePr>
            <a:graphicFrameLocks noGrp="1"/>
          </p:cNvGraphicFramePr>
          <p:nvPr>
            <p:extLst>
              <p:ext uri="{D42A27DB-BD31-4B8C-83A1-F6EECF244321}">
                <p14:modId xmlns:p14="http://schemas.microsoft.com/office/powerpoint/2010/main" val="2326474750"/>
              </p:ext>
            </p:extLst>
          </p:nvPr>
        </p:nvGraphicFramePr>
        <p:xfrm>
          <a:off x="7130678" y="2133599"/>
          <a:ext cx="3667024" cy="3839184"/>
        </p:xfrm>
        <a:graphic>
          <a:graphicData uri="http://schemas.openxmlformats.org/drawingml/2006/table">
            <a:tbl>
              <a:tblPr bandRow="1">
                <a:tableStyleId>{5C22544A-7EE6-4342-B048-85BDC9FD1C3A}</a:tableStyleId>
              </a:tblPr>
              <a:tblGrid>
                <a:gridCol w="3667024">
                  <a:extLst>
                    <a:ext uri="{9D8B030D-6E8A-4147-A177-3AD203B41FA5}">
                      <a16:colId xmlns:a16="http://schemas.microsoft.com/office/drawing/2014/main" val="513687827"/>
                    </a:ext>
                  </a:extLst>
                </a:gridCol>
              </a:tblGrid>
              <a:tr h="959796">
                <a:tc>
                  <a:txBody>
                    <a:bodyPr/>
                    <a:lstStyle/>
                    <a:p>
                      <a:r>
                        <a:rPr lang="en-AU" sz="1600" dirty="0">
                          <a:effectLst/>
                        </a:rPr>
                        <a:t>Best estimate:</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8096344"/>
                  </a:ext>
                </a:extLst>
              </a:tr>
              <a:tr h="959796">
                <a:tc>
                  <a:txBody>
                    <a:bodyPr/>
                    <a:lstStyle/>
                    <a:p>
                      <a:r>
                        <a:rPr lang="en-AU" sz="1600">
                          <a:effectLst/>
                        </a:rPr>
                        <a:t>Absolute uncertainty:</a:t>
                      </a:r>
                      <a:endParaRPr lang="en-AU" sz="16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5752680"/>
                  </a:ext>
                </a:extLst>
              </a:tr>
              <a:tr h="959796">
                <a:tc>
                  <a:txBody>
                    <a:bodyPr/>
                    <a:lstStyle/>
                    <a:p>
                      <a:r>
                        <a:rPr lang="en-AU" sz="1600" dirty="0">
                          <a:effectLst/>
                        </a:rPr>
                        <a:t>Percentage uncertainty*:</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3592723"/>
                  </a:ext>
                </a:extLst>
              </a:tr>
              <a:tr h="959796">
                <a:tc>
                  <a:txBody>
                    <a:bodyPr/>
                    <a:lstStyle/>
                    <a:p>
                      <a:r>
                        <a:rPr lang="en-AU" sz="1600" dirty="0">
                          <a:effectLst/>
                        </a:rPr>
                        <a:t>Measurement:</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08659506"/>
                  </a:ext>
                </a:extLst>
              </a:tr>
            </a:tbl>
          </a:graphicData>
        </a:graphic>
      </p:graphicFrame>
      <p:pic>
        <p:nvPicPr>
          <p:cNvPr id="8" name="image78.png">
            <a:extLst>
              <a:ext uri="{FF2B5EF4-FFF2-40B4-BE49-F238E27FC236}">
                <a16:creationId xmlns:a16="http://schemas.microsoft.com/office/drawing/2014/main" id="{5347886C-89A3-6FDD-4445-72A611FE11D8}"/>
              </a:ext>
            </a:extLst>
          </p:cNvPr>
          <p:cNvPicPr>
            <a:picLocks noGrp="1"/>
          </p:cNvPicPr>
          <p:nvPr>
            <p:ph idx="1"/>
          </p:nvPr>
        </p:nvPicPr>
        <p:blipFill>
          <a:blip r:embed="rId2"/>
          <a:srcRect t="22625" r="53107" b="16578"/>
          <a:stretch>
            <a:fillRect/>
          </a:stretch>
        </p:blipFill>
        <p:spPr>
          <a:xfrm>
            <a:off x="820896" y="1994521"/>
            <a:ext cx="5907433" cy="3701944"/>
          </a:xfrm>
          <a:prstGeom prst="rect">
            <a:avLst/>
          </a:prstGeom>
          <a:ln/>
        </p:spPr>
      </p:pic>
    </p:spTree>
    <p:extLst>
      <p:ext uri="{BB962C8B-B14F-4D97-AF65-F5344CB8AC3E}">
        <p14:creationId xmlns:p14="http://schemas.microsoft.com/office/powerpoint/2010/main" val="3166537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288F-0F6A-B010-1A62-F0CC00DA2B97}"/>
              </a:ext>
            </a:extLst>
          </p:cNvPr>
          <p:cNvSpPr>
            <a:spLocks noGrp="1"/>
          </p:cNvSpPr>
          <p:nvPr>
            <p:ph type="title"/>
          </p:nvPr>
        </p:nvSpPr>
        <p:spPr/>
        <p:txBody>
          <a:bodyPr/>
          <a:lstStyle/>
          <a:p>
            <a:r>
              <a:rPr lang="en-AU" dirty="0"/>
              <a:t>Uncertainty Example 3</a:t>
            </a:r>
          </a:p>
        </p:txBody>
      </p:sp>
      <p:graphicFrame>
        <p:nvGraphicFramePr>
          <p:cNvPr id="5" name="Table 4">
            <a:extLst>
              <a:ext uri="{FF2B5EF4-FFF2-40B4-BE49-F238E27FC236}">
                <a16:creationId xmlns:a16="http://schemas.microsoft.com/office/drawing/2014/main" id="{468321B3-E8D4-16F0-A6B9-76781703049A}"/>
              </a:ext>
            </a:extLst>
          </p:cNvPr>
          <p:cNvGraphicFramePr>
            <a:graphicFrameLocks noGrp="1"/>
          </p:cNvGraphicFramePr>
          <p:nvPr>
            <p:extLst>
              <p:ext uri="{D42A27DB-BD31-4B8C-83A1-F6EECF244321}">
                <p14:modId xmlns:p14="http://schemas.microsoft.com/office/powerpoint/2010/main" val="639596421"/>
              </p:ext>
            </p:extLst>
          </p:nvPr>
        </p:nvGraphicFramePr>
        <p:xfrm>
          <a:off x="7130678" y="2133599"/>
          <a:ext cx="3667024" cy="3839184"/>
        </p:xfrm>
        <a:graphic>
          <a:graphicData uri="http://schemas.openxmlformats.org/drawingml/2006/table">
            <a:tbl>
              <a:tblPr bandRow="1">
                <a:tableStyleId>{5C22544A-7EE6-4342-B048-85BDC9FD1C3A}</a:tableStyleId>
              </a:tblPr>
              <a:tblGrid>
                <a:gridCol w="3667024">
                  <a:extLst>
                    <a:ext uri="{9D8B030D-6E8A-4147-A177-3AD203B41FA5}">
                      <a16:colId xmlns:a16="http://schemas.microsoft.com/office/drawing/2014/main" val="513687827"/>
                    </a:ext>
                  </a:extLst>
                </a:gridCol>
              </a:tblGrid>
              <a:tr h="959796">
                <a:tc>
                  <a:txBody>
                    <a:bodyPr/>
                    <a:lstStyle/>
                    <a:p>
                      <a:r>
                        <a:rPr lang="en-AU" sz="1600" dirty="0">
                          <a:effectLst/>
                        </a:rPr>
                        <a:t>Best estimate:</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8096344"/>
                  </a:ext>
                </a:extLst>
              </a:tr>
              <a:tr h="959796">
                <a:tc>
                  <a:txBody>
                    <a:bodyPr/>
                    <a:lstStyle/>
                    <a:p>
                      <a:r>
                        <a:rPr lang="en-AU" sz="1600" dirty="0">
                          <a:effectLst/>
                        </a:rPr>
                        <a:t>Absolute uncertainty:</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5752680"/>
                  </a:ext>
                </a:extLst>
              </a:tr>
              <a:tr h="959796">
                <a:tc>
                  <a:txBody>
                    <a:bodyPr/>
                    <a:lstStyle/>
                    <a:p>
                      <a:r>
                        <a:rPr lang="en-AU" sz="1600">
                          <a:effectLst/>
                        </a:rPr>
                        <a:t>Percentage uncertainty*:</a:t>
                      </a:r>
                      <a:endParaRPr lang="en-AU" sz="16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3592723"/>
                  </a:ext>
                </a:extLst>
              </a:tr>
              <a:tr h="959796">
                <a:tc>
                  <a:txBody>
                    <a:bodyPr/>
                    <a:lstStyle/>
                    <a:p>
                      <a:r>
                        <a:rPr lang="en-AU" sz="1600" dirty="0">
                          <a:effectLst/>
                        </a:rPr>
                        <a:t>Measurement:</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08659506"/>
                  </a:ext>
                </a:extLst>
              </a:tr>
            </a:tbl>
          </a:graphicData>
        </a:graphic>
      </p:graphicFrame>
      <p:pic>
        <p:nvPicPr>
          <p:cNvPr id="6" name="image82.png">
            <a:extLst>
              <a:ext uri="{FF2B5EF4-FFF2-40B4-BE49-F238E27FC236}">
                <a16:creationId xmlns:a16="http://schemas.microsoft.com/office/drawing/2014/main" id="{22D687FF-6D05-9C71-BB65-624FF50FB459}"/>
              </a:ext>
            </a:extLst>
          </p:cNvPr>
          <p:cNvPicPr>
            <a:picLocks noGrp="1"/>
          </p:cNvPicPr>
          <p:nvPr>
            <p:ph idx="1"/>
          </p:nvPr>
        </p:nvPicPr>
        <p:blipFill>
          <a:blip r:embed="rId2"/>
          <a:srcRect t="9700" r="61717"/>
          <a:stretch>
            <a:fillRect/>
          </a:stretch>
        </p:blipFill>
        <p:spPr>
          <a:xfrm>
            <a:off x="1213065" y="1690688"/>
            <a:ext cx="4598099" cy="4351338"/>
          </a:xfrm>
          <a:prstGeom prst="rect">
            <a:avLst/>
          </a:prstGeom>
          <a:ln/>
        </p:spPr>
      </p:pic>
    </p:spTree>
    <p:extLst>
      <p:ext uri="{BB962C8B-B14F-4D97-AF65-F5344CB8AC3E}">
        <p14:creationId xmlns:p14="http://schemas.microsoft.com/office/powerpoint/2010/main" val="13855492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4B2D5-5B16-5C08-91F4-255099372F25}"/>
              </a:ext>
            </a:extLst>
          </p:cNvPr>
          <p:cNvSpPr>
            <a:spLocks noGrp="1"/>
          </p:cNvSpPr>
          <p:nvPr>
            <p:ph type="title"/>
          </p:nvPr>
        </p:nvSpPr>
        <p:spPr/>
        <p:txBody>
          <a:bodyPr/>
          <a:lstStyle/>
          <a:p>
            <a:r>
              <a:rPr lang="en-AU" dirty="0"/>
              <a:t>Uncertainty for digital instruments</a:t>
            </a:r>
          </a:p>
        </p:txBody>
      </p:sp>
      <p:sp>
        <p:nvSpPr>
          <p:cNvPr id="3" name="Content Placeholder 2">
            <a:extLst>
              <a:ext uri="{FF2B5EF4-FFF2-40B4-BE49-F238E27FC236}">
                <a16:creationId xmlns:a16="http://schemas.microsoft.com/office/drawing/2014/main" id="{BAADA266-3FC6-B2B3-931E-BB99F4A3D0B2}"/>
              </a:ext>
            </a:extLst>
          </p:cNvPr>
          <p:cNvSpPr>
            <a:spLocks noGrp="1"/>
          </p:cNvSpPr>
          <p:nvPr>
            <p:ph idx="1"/>
          </p:nvPr>
        </p:nvSpPr>
        <p:spPr>
          <a:xfrm>
            <a:off x="1120000" y="1825624"/>
            <a:ext cx="10233800" cy="4809953"/>
          </a:xfrm>
        </p:spPr>
        <p:txBody>
          <a:bodyPr>
            <a:normAutofit fontScale="92500" lnSpcReduction="10000"/>
          </a:bodyPr>
          <a:lstStyle/>
          <a:p>
            <a:r>
              <a:rPr lang="en-GB" sz="3200" dirty="0"/>
              <a:t>According to the DoE resource on evaluating data, the uncertainty of measurement is half of the highest significant figure. </a:t>
            </a:r>
          </a:p>
          <a:p>
            <a:r>
              <a:rPr lang="en-GB" sz="3200" dirty="0"/>
              <a:t>For example, a digital voltmeter providing measurements to two decimal places. </a:t>
            </a:r>
          </a:p>
          <a:p>
            <a:pPr lvl="1"/>
            <a:r>
              <a:rPr lang="en-GB" sz="2800" dirty="0"/>
              <a:t>For a reading of 12.55V, then the error of measurement is associated with the value of the number in the second decimal place (in this case, 0.05 V). </a:t>
            </a:r>
          </a:p>
          <a:p>
            <a:pPr lvl="1"/>
            <a:r>
              <a:rPr lang="en-GB" sz="2800" dirty="0"/>
              <a:t>Since this number varies by 0.01 V (the reading lies between 12.55 V and 12.56 V), the uncertainty of measurement is half of this value, or 0.005 V. </a:t>
            </a:r>
          </a:p>
          <a:p>
            <a:pPr lvl="1"/>
            <a:r>
              <a:rPr lang="en-GB" sz="2800" dirty="0"/>
              <a:t>Therefore, this measurement is reported as (12.55 ± 0.005) V.</a:t>
            </a:r>
          </a:p>
        </p:txBody>
      </p:sp>
    </p:spTree>
    <p:extLst>
      <p:ext uri="{BB962C8B-B14F-4D97-AF65-F5344CB8AC3E}">
        <p14:creationId xmlns:p14="http://schemas.microsoft.com/office/powerpoint/2010/main" val="1132025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D6087-99DC-663C-B337-80BFA17D3F80}"/>
              </a:ext>
            </a:extLst>
          </p:cNvPr>
          <p:cNvSpPr>
            <a:spLocks noGrp="1"/>
          </p:cNvSpPr>
          <p:nvPr>
            <p:ph type="title"/>
          </p:nvPr>
        </p:nvSpPr>
        <p:spPr/>
        <p:txBody>
          <a:bodyPr/>
          <a:lstStyle/>
          <a:p>
            <a:r>
              <a:rPr lang="en-AU" dirty="0"/>
              <a:t>6.1.1</a:t>
            </a:r>
          </a:p>
        </p:txBody>
      </p:sp>
      <p:sp>
        <p:nvSpPr>
          <p:cNvPr id="3" name="Content Placeholder 2">
            <a:extLst>
              <a:ext uri="{FF2B5EF4-FFF2-40B4-BE49-F238E27FC236}">
                <a16:creationId xmlns:a16="http://schemas.microsoft.com/office/drawing/2014/main" id="{362E7F1F-AF8F-434F-CCED-964B4E53D4E8}"/>
              </a:ext>
            </a:extLst>
          </p:cNvPr>
          <p:cNvSpPr>
            <a:spLocks noGrp="1"/>
          </p:cNvSpPr>
          <p:nvPr>
            <p:ph idx="1"/>
          </p:nvPr>
        </p:nvSpPr>
        <p:spPr/>
        <p:txBody>
          <a:bodyPr>
            <a:normAutofit fontScale="92500" lnSpcReduction="20000"/>
          </a:bodyPr>
          <a:lstStyle/>
          <a:p>
            <a:pPr marL="457200" indent="-457200">
              <a:buFont typeface="+mj-lt"/>
              <a:buAutoNum type="arabicPeriod"/>
            </a:pPr>
            <a:r>
              <a:rPr lang="en-AU" sz="2800" b="0" i="0" u="none" strike="noStrike" baseline="0" dirty="0">
                <a:solidFill>
                  <a:schemeClr val="tx1"/>
                </a:solidFill>
                <a:latin typeface="Arial" panose="020B0604020202020204" pitchFamily="34" charset="0"/>
              </a:rPr>
              <a:t>temperature on reaction rate </a:t>
            </a:r>
          </a:p>
          <a:p>
            <a:pPr marL="457200" indent="-457200">
              <a:buFont typeface="+mj-lt"/>
              <a:buAutoNum type="arabicPeriod"/>
            </a:pPr>
            <a:r>
              <a:rPr lang="en-AU" sz="2800" b="0" i="0" u="none" strike="noStrike" baseline="0" dirty="0">
                <a:solidFill>
                  <a:schemeClr val="tx1"/>
                </a:solidFill>
                <a:latin typeface="Arial" panose="020B0604020202020204" pitchFamily="34" charset="0"/>
              </a:rPr>
              <a:t>temperature on volume of gas </a:t>
            </a:r>
          </a:p>
          <a:p>
            <a:pPr marL="457200" indent="-457200">
              <a:buFont typeface="+mj-lt"/>
              <a:buAutoNum type="arabicPeriod"/>
            </a:pPr>
            <a:r>
              <a:rPr lang="en-AU" sz="2800" b="0" i="0" u="none" strike="noStrike" baseline="0" dirty="0">
                <a:solidFill>
                  <a:schemeClr val="tx1"/>
                </a:solidFill>
                <a:latin typeface="Arial" panose="020B0604020202020204" pitchFamily="34" charset="0"/>
              </a:rPr>
              <a:t>speed on distance travelled </a:t>
            </a:r>
          </a:p>
          <a:p>
            <a:pPr marL="457200" indent="-457200">
              <a:buFont typeface="+mj-lt"/>
              <a:buAutoNum type="arabicPeriod"/>
            </a:pPr>
            <a:r>
              <a:rPr lang="en-AU" sz="2800" b="0" i="0" u="none" strike="noStrike" baseline="0" dirty="0">
                <a:solidFill>
                  <a:schemeClr val="tx1"/>
                </a:solidFill>
                <a:latin typeface="Arial" panose="020B0604020202020204" pitchFamily="34" charset="0"/>
              </a:rPr>
              <a:t>pressure on volume of gas</a:t>
            </a:r>
          </a:p>
          <a:p>
            <a:pPr marL="457200" indent="-457200">
              <a:buFont typeface="+mj-lt"/>
              <a:buAutoNum type="arabicPeriod"/>
            </a:pPr>
            <a:endParaRPr lang="en-AU" dirty="0">
              <a:solidFill>
                <a:schemeClr val="tx1"/>
              </a:solidFill>
              <a:latin typeface="Arial" panose="020B0604020202020204" pitchFamily="34" charset="0"/>
            </a:endParaRPr>
          </a:p>
          <a:p>
            <a:pPr marL="0" indent="0">
              <a:buNone/>
            </a:pPr>
            <a:r>
              <a:rPr lang="en-AU" i="1" dirty="0">
                <a:solidFill>
                  <a:schemeClr val="tx1"/>
                </a:solidFill>
                <a:latin typeface="Arial" panose="020B0604020202020204" pitchFamily="34" charset="0"/>
              </a:rPr>
              <a:t>For each, </a:t>
            </a:r>
            <a:r>
              <a:rPr lang="en-AU" dirty="0">
                <a:solidFill>
                  <a:schemeClr val="tx1"/>
                </a:solidFill>
                <a:latin typeface="Arial" panose="020B0604020202020204" pitchFamily="34" charset="0"/>
              </a:rPr>
              <a:t>state the:</a:t>
            </a:r>
          </a:p>
          <a:p>
            <a:pPr marL="514350" indent="-514350">
              <a:buFont typeface="+mj-lt"/>
              <a:buAutoNum type="arabicPeriod"/>
            </a:pPr>
            <a:r>
              <a:rPr lang="en-AU" dirty="0">
                <a:solidFill>
                  <a:schemeClr val="tx1"/>
                </a:solidFill>
                <a:latin typeface="Arial" panose="020B0604020202020204" pitchFamily="34" charset="0"/>
              </a:rPr>
              <a:t>Independent variable</a:t>
            </a:r>
          </a:p>
          <a:p>
            <a:pPr marL="514350" indent="-514350">
              <a:buFont typeface="+mj-lt"/>
              <a:buAutoNum type="arabicPeriod"/>
            </a:pPr>
            <a:r>
              <a:rPr lang="en-AU" dirty="0">
                <a:solidFill>
                  <a:schemeClr val="tx1"/>
                </a:solidFill>
                <a:latin typeface="Arial" panose="020B0604020202020204" pitchFamily="34" charset="0"/>
              </a:rPr>
              <a:t>Dependent variable</a:t>
            </a:r>
          </a:p>
          <a:p>
            <a:pPr marL="514350" indent="-514350">
              <a:buFont typeface="+mj-lt"/>
              <a:buAutoNum type="arabicPeriod"/>
            </a:pPr>
            <a:endParaRPr lang="en-AU" dirty="0">
              <a:solidFill>
                <a:schemeClr val="tx1"/>
              </a:solidFill>
              <a:latin typeface="Arial" panose="020B0604020202020204" pitchFamily="34" charset="0"/>
            </a:endParaRPr>
          </a:p>
          <a:p>
            <a:pPr marL="0" indent="0">
              <a:buNone/>
            </a:pPr>
            <a:r>
              <a:rPr lang="en-AU" dirty="0">
                <a:solidFill>
                  <a:schemeClr val="tx1"/>
                </a:solidFill>
                <a:latin typeface="Arial" panose="020B0604020202020204" pitchFamily="34" charset="0"/>
              </a:rPr>
              <a:t>Then describe a method you think you might be able to develop to investigate each one. Remember: dot/numbered points for methods.</a:t>
            </a:r>
          </a:p>
        </p:txBody>
      </p:sp>
    </p:spTree>
    <p:extLst>
      <p:ext uri="{BB962C8B-B14F-4D97-AF65-F5344CB8AC3E}">
        <p14:creationId xmlns:p14="http://schemas.microsoft.com/office/powerpoint/2010/main" val="2935998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E288F-0F6A-B010-1A62-F0CC00DA2B97}"/>
              </a:ext>
            </a:extLst>
          </p:cNvPr>
          <p:cNvSpPr>
            <a:spLocks noGrp="1"/>
          </p:cNvSpPr>
          <p:nvPr>
            <p:ph type="title"/>
          </p:nvPr>
        </p:nvSpPr>
        <p:spPr/>
        <p:txBody>
          <a:bodyPr/>
          <a:lstStyle/>
          <a:p>
            <a:r>
              <a:rPr lang="en-AU" dirty="0"/>
              <a:t>Uncertainty Example 4 – Digital</a:t>
            </a:r>
          </a:p>
        </p:txBody>
      </p:sp>
      <p:graphicFrame>
        <p:nvGraphicFramePr>
          <p:cNvPr id="5" name="Table 4">
            <a:extLst>
              <a:ext uri="{FF2B5EF4-FFF2-40B4-BE49-F238E27FC236}">
                <a16:creationId xmlns:a16="http://schemas.microsoft.com/office/drawing/2014/main" id="{468321B3-E8D4-16F0-A6B9-76781703049A}"/>
              </a:ext>
            </a:extLst>
          </p:cNvPr>
          <p:cNvGraphicFramePr>
            <a:graphicFrameLocks noGrp="1"/>
          </p:cNvGraphicFramePr>
          <p:nvPr/>
        </p:nvGraphicFramePr>
        <p:xfrm>
          <a:off x="7130678" y="2133599"/>
          <a:ext cx="3667024" cy="3839184"/>
        </p:xfrm>
        <a:graphic>
          <a:graphicData uri="http://schemas.openxmlformats.org/drawingml/2006/table">
            <a:tbl>
              <a:tblPr bandRow="1">
                <a:tableStyleId>{5C22544A-7EE6-4342-B048-85BDC9FD1C3A}</a:tableStyleId>
              </a:tblPr>
              <a:tblGrid>
                <a:gridCol w="3667024">
                  <a:extLst>
                    <a:ext uri="{9D8B030D-6E8A-4147-A177-3AD203B41FA5}">
                      <a16:colId xmlns:a16="http://schemas.microsoft.com/office/drawing/2014/main" val="513687827"/>
                    </a:ext>
                  </a:extLst>
                </a:gridCol>
              </a:tblGrid>
              <a:tr h="959796">
                <a:tc>
                  <a:txBody>
                    <a:bodyPr/>
                    <a:lstStyle/>
                    <a:p>
                      <a:r>
                        <a:rPr lang="en-AU" sz="1600" dirty="0">
                          <a:effectLst/>
                        </a:rPr>
                        <a:t>Best estimate:</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8096344"/>
                  </a:ext>
                </a:extLst>
              </a:tr>
              <a:tr h="959796">
                <a:tc>
                  <a:txBody>
                    <a:bodyPr/>
                    <a:lstStyle/>
                    <a:p>
                      <a:r>
                        <a:rPr lang="en-AU" sz="1600" dirty="0">
                          <a:effectLst/>
                        </a:rPr>
                        <a:t>Absolute uncertainty:</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5752680"/>
                  </a:ext>
                </a:extLst>
              </a:tr>
              <a:tr h="959796">
                <a:tc>
                  <a:txBody>
                    <a:bodyPr/>
                    <a:lstStyle/>
                    <a:p>
                      <a:r>
                        <a:rPr lang="en-AU" sz="1600">
                          <a:effectLst/>
                        </a:rPr>
                        <a:t>Percentage uncertainty*:</a:t>
                      </a:r>
                      <a:endParaRPr lang="en-AU" sz="16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93592723"/>
                  </a:ext>
                </a:extLst>
              </a:tr>
              <a:tr h="959796">
                <a:tc>
                  <a:txBody>
                    <a:bodyPr/>
                    <a:lstStyle/>
                    <a:p>
                      <a:r>
                        <a:rPr lang="en-AU" sz="1600" dirty="0">
                          <a:effectLst/>
                        </a:rPr>
                        <a:t>Measurement:</a:t>
                      </a:r>
                      <a:endParaRPr lang="en-AU" sz="16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608659506"/>
                  </a:ext>
                </a:extLst>
              </a:tr>
            </a:tbl>
          </a:graphicData>
        </a:graphic>
      </p:graphicFrame>
      <p:pic>
        <p:nvPicPr>
          <p:cNvPr id="7" name="Google Shape;350;p46" descr="https://cedars.nsw.edu.au/wp-content/uploads/2019/03/Year-2-visit-SC-Science-Lab_5775-2.jpg">
            <a:extLst>
              <a:ext uri="{FF2B5EF4-FFF2-40B4-BE49-F238E27FC236}">
                <a16:creationId xmlns:a16="http://schemas.microsoft.com/office/drawing/2014/main" id="{6F4759CF-EC24-A8DF-4876-86BA67D64E52}"/>
              </a:ext>
            </a:extLst>
          </p:cNvPr>
          <p:cNvPicPr preferRelativeResize="0">
            <a:picLocks noGrp="1"/>
          </p:cNvPicPr>
          <p:nvPr>
            <p:ph idx="1"/>
          </p:nvPr>
        </p:nvPicPr>
        <p:blipFill rotWithShape="1">
          <a:blip r:embed="rId2">
            <a:alphaModFix/>
          </a:blip>
          <a:srcRect/>
          <a:stretch/>
        </p:blipFill>
        <p:spPr>
          <a:xfrm>
            <a:off x="391511" y="1784028"/>
            <a:ext cx="6477000" cy="4286250"/>
          </a:xfrm>
          <a:prstGeom prst="rect">
            <a:avLst/>
          </a:prstGeom>
          <a:noFill/>
          <a:ln>
            <a:noFill/>
          </a:ln>
        </p:spPr>
      </p:pic>
    </p:spTree>
    <p:extLst>
      <p:ext uri="{BB962C8B-B14F-4D97-AF65-F5344CB8AC3E}">
        <p14:creationId xmlns:p14="http://schemas.microsoft.com/office/powerpoint/2010/main" val="2695241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4732-74D1-C538-F992-A7493DBA86EB}"/>
              </a:ext>
            </a:extLst>
          </p:cNvPr>
          <p:cNvSpPr>
            <a:spLocks noGrp="1"/>
          </p:cNvSpPr>
          <p:nvPr>
            <p:ph type="title"/>
          </p:nvPr>
        </p:nvSpPr>
        <p:spPr/>
        <p:txBody>
          <a:bodyPr>
            <a:normAutofit fontScale="90000"/>
          </a:bodyPr>
          <a:lstStyle/>
          <a:p>
            <a:r>
              <a:rPr lang="en-AU"/>
              <a:t>Comparing Analogue and Digital Technologies</a:t>
            </a:r>
            <a:endParaRPr lang="en-AU" dirty="0"/>
          </a:p>
        </p:txBody>
      </p:sp>
      <p:pic>
        <p:nvPicPr>
          <p:cNvPr id="4" name="Google Shape;273;p39">
            <a:extLst>
              <a:ext uri="{FF2B5EF4-FFF2-40B4-BE49-F238E27FC236}">
                <a16:creationId xmlns:a16="http://schemas.microsoft.com/office/drawing/2014/main" id="{6F7F2851-D24C-5253-58D2-46B40C23AA12}"/>
              </a:ext>
            </a:extLst>
          </p:cNvPr>
          <p:cNvPicPr preferRelativeResize="0">
            <a:picLocks noGrp="1"/>
          </p:cNvPicPr>
          <p:nvPr>
            <p:ph idx="1"/>
          </p:nvPr>
        </p:nvPicPr>
        <p:blipFill rotWithShape="1">
          <a:blip r:embed="rId2">
            <a:alphaModFix/>
          </a:blip>
          <a:srcRect l="1850" t="13568" r="8030" b="18762"/>
          <a:stretch/>
        </p:blipFill>
        <p:spPr>
          <a:xfrm>
            <a:off x="1120775" y="1840210"/>
            <a:ext cx="10233025" cy="4322167"/>
          </a:xfrm>
          <a:prstGeom prst="rect">
            <a:avLst/>
          </a:prstGeom>
          <a:noFill/>
          <a:ln>
            <a:noFill/>
          </a:ln>
        </p:spPr>
      </p:pic>
    </p:spTree>
    <p:extLst>
      <p:ext uri="{BB962C8B-B14F-4D97-AF65-F5344CB8AC3E}">
        <p14:creationId xmlns:p14="http://schemas.microsoft.com/office/powerpoint/2010/main" val="3242061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DE6F8-1745-711E-943B-1FE3C703ABCC}"/>
              </a:ext>
            </a:extLst>
          </p:cNvPr>
          <p:cNvSpPr>
            <a:spLocks noGrp="1"/>
          </p:cNvSpPr>
          <p:nvPr>
            <p:ph type="title"/>
          </p:nvPr>
        </p:nvSpPr>
        <p:spPr/>
        <p:txBody>
          <a:bodyPr/>
          <a:lstStyle/>
          <a:p>
            <a:r>
              <a:rPr lang="en-AU" dirty="0"/>
              <a:t>Analogue vs Digital</a:t>
            </a:r>
          </a:p>
        </p:txBody>
      </p:sp>
      <p:sp>
        <p:nvSpPr>
          <p:cNvPr id="3" name="Content Placeholder 2">
            <a:extLst>
              <a:ext uri="{FF2B5EF4-FFF2-40B4-BE49-F238E27FC236}">
                <a16:creationId xmlns:a16="http://schemas.microsoft.com/office/drawing/2014/main" id="{04997242-824F-7EFA-8E9C-DD3EB10E8E07}"/>
              </a:ext>
            </a:extLst>
          </p:cNvPr>
          <p:cNvSpPr>
            <a:spLocks noGrp="1"/>
          </p:cNvSpPr>
          <p:nvPr>
            <p:ph idx="1"/>
          </p:nvPr>
        </p:nvSpPr>
        <p:spPr/>
        <p:txBody>
          <a:bodyPr>
            <a:normAutofit/>
          </a:bodyPr>
          <a:lstStyle/>
          <a:p>
            <a:r>
              <a:rPr lang="en-GB" dirty="0">
                <a:solidFill>
                  <a:srgbClr val="FFFF00"/>
                </a:solidFill>
              </a:rPr>
              <a:t>Watch 6.1.4 – Under One Sky: Astronomy around the World</a:t>
            </a:r>
          </a:p>
          <a:p>
            <a:r>
              <a:rPr lang="en-GB" dirty="0">
                <a:solidFill>
                  <a:srgbClr val="FFFF00"/>
                </a:solidFill>
              </a:rPr>
              <a:t>Read 6.1.4 – ABC News – </a:t>
            </a:r>
            <a:r>
              <a:rPr lang="en-GB" dirty="0" err="1">
                <a:solidFill>
                  <a:srgbClr val="FFFF00"/>
                </a:solidFill>
              </a:rPr>
              <a:t>Starlink</a:t>
            </a:r>
            <a:endParaRPr lang="en-GB" dirty="0">
              <a:solidFill>
                <a:srgbClr val="FFFF00"/>
              </a:solidFill>
            </a:endParaRPr>
          </a:p>
          <a:p>
            <a:endParaRPr lang="en-GB" dirty="0">
              <a:solidFill>
                <a:schemeClr val="tx1"/>
              </a:solidFill>
            </a:endParaRPr>
          </a:p>
          <a:p>
            <a:r>
              <a:rPr lang="en-GB" dirty="0"/>
              <a:t>Identify examples of technologies and assess how they can limit or enhance the way we collect data and take measurements.</a:t>
            </a:r>
          </a:p>
          <a:p>
            <a:endParaRPr lang="en-GB" dirty="0"/>
          </a:p>
          <a:p>
            <a:r>
              <a:rPr lang="en-GB" dirty="0"/>
              <a:t>Evaluate whether digital or analogue technologies should be used in modern scientific investigations.</a:t>
            </a:r>
          </a:p>
        </p:txBody>
      </p:sp>
    </p:spTree>
    <p:extLst>
      <p:ext uri="{BB962C8B-B14F-4D97-AF65-F5344CB8AC3E}">
        <p14:creationId xmlns:p14="http://schemas.microsoft.com/office/powerpoint/2010/main" val="25758169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A5F6EA5-0C89-4069-BD8F-7F2EEA03F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EC888F-0814-9D97-3627-57BECF1CECB9}"/>
              </a:ext>
            </a:extLst>
          </p:cNvPr>
          <p:cNvSpPr>
            <a:spLocks noGrp="1"/>
          </p:cNvSpPr>
          <p:nvPr>
            <p:ph type="title"/>
          </p:nvPr>
        </p:nvSpPr>
        <p:spPr>
          <a:xfrm>
            <a:off x="433137" y="365125"/>
            <a:ext cx="3883224" cy="1325563"/>
          </a:xfrm>
        </p:spPr>
        <p:txBody>
          <a:bodyPr>
            <a:normAutofit/>
          </a:bodyPr>
          <a:lstStyle/>
          <a:p>
            <a:r>
              <a:rPr lang="en-AU" sz="4400" dirty="0"/>
              <a:t>Compare These</a:t>
            </a:r>
          </a:p>
        </p:txBody>
      </p:sp>
      <p:sp>
        <p:nvSpPr>
          <p:cNvPr id="3" name="Content Placeholder 2">
            <a:extLst>
              <a:ext uri="{FF2B5EF4-FFF2-40B4-BE49-F238E27FC236}">
                <a16:creationId xmlns:a16="http://schemas.microsoft.com/office/drawing/2014/main" id="{F044658C-9748-93CD-FA25-762849285D9A}"/>
              </a:ext>
            </a:extLst>
          </p:cNvPr>
          <p:cNvSpPr>
            <a:spLocks noGrp="1"/>
          </p:cNvSpPr>
          <p:nvPr>
            <p:ph idx="1"/>
          </p:nvPr>
        </p:nvSpPr>
        <p:spPr>
          <a:xfrm>
            <a:off x="294774" y="1825625"/>
            <a:ext cx="4021588" cy="4351338"/>
          </a:xfrm>
        </p:spPr>
        <p:txBody>
          <a:bodyPr>
            <a:normAutofit lnSpcReduction="10000"/>
          </a:bodyPr>
          <a:lstStyle/>
          <a:p>
            <a:r>
              <a:rPr lang="en-AU" sz="2000" dirty="0"/>
              <a:t>Compare the following analogue and digital technologies. Use as many categories as you can. To start you off, consider:</a:t>
            </a:r>
          </a:p>
          <a:p>
            <a:pPr lvl="1"/>
            <a:r>
              <a:rPr lang="en-AU" sz="2000" b="1" dirty="0"/>
              <a:t>Accuracy, precision, ease of use, cost, safety, potential errors</a:t>
            </a:r>
          </a:p>
          <a:p>
            <a:pPr lvl="1"/>
            <a:endParaRPr lang="en-AU" sz="2000" dirty="0"/>
          </a:p>
          <a:p>
            <a:pPr lvl="1"/>
            <a:endParaRPr lang="en-AU" sz="2000" dirty="0"/>
          </a:p>
          <a:p>
            <a:pPr marL="514350" indent="-514350">
              <a:buFont typeface="+mj-lt"/>
              <a:buAutoNum type="arabicPeriod"/>
            </a:pPr>
            <a:r>
              <a:rPr lang="en-AU" sz="2000" dirty="0"/>
              <a:t>Thermometer</a:t>
            </a:r>
          </a:p>
          <a:p>
            <a:pPr marL="514350" indent="-514350">
              <a:buFont typeface="+mj-lt"/>
              <a:buAutoNum type="arabicPeriod"/>
            </a:pPr>
            <a:r>
              <a:rPr lang="en-AU" sz="2000" dirty="0"/>
              <a:t>Weight scales</a:t>
            </a:r>
          </a:p>
          <a:p>
            <a:pPr marL="514350" indent="-514350">
              <a:buFont typeface="+mj-lt"/>
              <a:buAutoNum type="arabicPeriod"/>
            </a:pPr>
            <a:r>
              <a:rPr lang="en-AU" sz="2000" dirty="0"/>
              <a:t>Ruler vs calliper</a:t>
            </a:r>
          </a:p>
          <a:p>
            <a:pPr marL="514350" indent="-514350">
              <a:buFont typeface="+mj-lt"/>
              <a:buAutoNum type="arabicPeriod"/>
            </a:pPr>
            <a:r>
              <a:rPr lang="en-AU" sz="2000" dirty="0"/>
              <a:t>Speedometer</a:t>
            </a:r>
          </a:p>
        </p:txBody>
      </p:sp>
      <p:pic>
        <p:nvPicPr>
          <p:cNvPr id="9" name="Picture 8" descr="A white scale with a bowl on it&#10;&#10;Description automatically generated">
            <a:extLst>
              <a:ext uri="{FF2B5EF4-FFF2-40B4-BE49-F238E27FC236}">
                <a16:creationId xmlns:a16="http://schemas.microsoft.com/office/drawing/2014/main" id="{BF0FC1CD-3DA6-E245-700B-55F47E2FD8C0}"/>
              </a:ext>
            </a:extLst>
          </p:cNvPr>
          <p:cNvPicPr>
            <a:picLocks noChangeAspect="1"/>
          </p:cNvPicPr>
          <p:nvPr/>
        </p:nvPicPr>
        <p:blipFill>
          <a:blip r:embed="rId3">
            <a:extLst>
              <a:ext uri="{28A0092B-C50C-407E-A947-70E740481C1C}">
                <a14:useLocalDpi xmlns:a14="http://schemas.microsoft.com/office/drawing/2010/main" val="0"/>
              </a:ext>
            </a:extLst>
          </a:blip>
          <a:srcRect l="24223" r="23865" b="-2"/>
          <a:stretch/>
        </p:blipFill>
        <p:spPr>
          <a:xfrm>
            <a:off x="5137989" y="484632"/>
            <a:ext cx="3536670" cy="3525420"/>
          </a:xfrm>
          <a:prstGeom prst="rect">
            <a:avLst/>
          </a:prstGeom>
        </p:spPr>
      </p:pic>
      <p:sp>
        <p:nvSpPr>
          <p:cNvPr id="18" name="Rectangle 17">
            <a:extLst>
              <a:ext uri="{FF2B5EF4-FFF2-40B4-BE49-F238E27FC236}">
                <a16:creationId xmlns:a16="http://schemas.microsoft.com/office/drawing/2014/main" id="{6C4B2710-E63F-44DA-A9DB-046A0EAAE9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1263" y="484632"/>
            <a:ext cx="2876095" cy="2022476"/>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ack electronic caliper with a digital display&#10;&#10;Description automatically generated">
            <a:extLst>
              <a:ext uri="{FF2B5EF4-FFF2-40B4-BE49-F238E27FC236}">
                <a16:creationId xmlns:a16="http://schemas.microsoft.com/office/drawing/2014/main" id="{D573F9C4-7332-0240-E623-CDED11647EA0}"/>
              </a:ext>
            </a:extLst>
          </p:cNvPr>
          <p:cNvPicPr>
            <a:picLocks noChangeAspect="1"/>
          </p:cNvPicPr>
          <p:nvPr/>
        </p:nvPicPr>
        <p:blipFill>
          <a:blip r:embed="rId4">
            <a:extLst>
              <a:ext uri="{28A0092B-C50C-407E-A947-70E740481C1C}">
                <a14:useLocalDpi xmlns:a14="http://schemas.microsoft.com/office/drawing/2010/main" val="0"/>
              </a:ext>
            </a:extLst>
          </a:blip>
          <a:srcRect t="22621" r="-3" b="5068"/>
          <a:stretch/>
        </p:blipFill>
        <p:spPr>
          <a:xfrm>
            <a:off x="8831263" y="484632"/>
            <a:ext cx="2876095" cy="2022476"/>
          </a:xfrm>
          <a:prstGeom prst="rect">
            <a:avLst/>
          </a:prstGeom>
        </p:spPr>
      </p:pic>
      <p:sp>
        <p:nvSpPr>
          <p:cNvPr id="20" name="Rectangle 19">
            <a:extLst>
              <a:ext uri="{FF2B5EF4-FFF2-40B4-BE49-F238E27FC236}">
                <a16:creationId xmlns:a16="http://schemas.microsoft.com/office/drawing/2014/main" id="{FA740FDC-45CF-4941-9EAB-9F5A42DFF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602" y="4164379"/>
            <a:ext cx="3546267" cy="220898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hand holding a thermometer&#10;&#10;Description automatically generated">
            <a:extLst>
              <a:ext uri="{FF2B5EF4-FFF2-40B4-BE49-F238E27FC236}">
                <a16:creationId xmlns:a16="http://schemas.microsoft.com/office/drawing/2014/main" id="{816AE712-6999-3597-EBB1-163FEC98B947}"/>
              </a:ext>
            </a:extLst>
          </p:cNvPr>
          <p:cNvPicPr>
            <a:picLocks noChangeAspect="1"/>
          </p:cNvPicPr>
          <p:nvPr/>
        </p:nvPicPr>
        <p:blipFill>
          <a:blip r:embed="rId5">
            <a:extLst>
              <a:ext uri="{28A0092B-C50C-407E-A947-70E740481C1C}">
                <a14:useLocalDpi xmlns:a14="http://schemas.microsoft.com/office/drawing/2010/main" val="0"/>
              </a:ext>
            </a:extLst>
          </a:blip>
          <a:srcRect l="9321" r="10410"/>
          <a:stretch/>
        </p:blipFill>
        <p:spPr>
          <a:xfrm>
            <a:off x="5137602" y="4164379"/>
            <a:ext cx="3546267" cy="2208989"/>
          </a:xfrm>
          <a:prstGeom prst="rect">
            <a:avLst/>
          </a:prstGeom>
        </p:spPr>
      </p:pic>
      <p:pic>
        <p:nvPicPr>
          <p:cNvPr id="5" name="Picture 4" descr="A speedometer with a red needle&#10;&#10;Description automatically generated">
            <a:extLst>
              <a:ext uri="{FF2B5EF4-FFF2-40B4-BE49-F238E27FC236}">
                <a16:creationId xmlns:a16="http://schemas.microsoft.com/office/drawing/2014/main" id="{9486D890-2D8A-2349-032E-ABDB28C9F52E}"/>
              </a:ext>
            </a:extLst>
          </p:cNvPr>
          <p:cNvPicPr>
            <a:picLocks noChangeAspect="1"/>
          </p:cNvPicPr>
          <p:nvPr/>
        </p:nvPicPr>
        <p:blipFill>
          <a:blip r:embed="rId6">
            <a:extLst>
              <a:ext uri="{28A0092B-C50C-407E-A947-70E740481C1C}">
                <a14:useLocalDpi xmlns:a14="http://schemas.microsoft.com/office/drawing/2010/main" val="0"/>
              </a:ext>
            </a:extLst>
          </a:blip>
          <a:srcRect l="36751" r="19470" b="-3"/>
          <a:stretch/>
        </p:blipFill>
        <p:spPr>
          <a:xfrm>
            <a:off x="8831272" y="2661434"/>
            <a:ext cx="2876096" cy="3711933"/>
          </a:xfrm>
          <a:prstGeom prst="rect">
            <a:avLst/>
          </a:prstGeom>
        </p:spPr>
      </p:pic>
    </p:spTree>
    <p:extLst>
      <p:ext uri="{BB962C8B-B14F-4D97-AF65-F5344CB8AC3E}">
        <p14:creationId xmlns:p14="http://schemas.microsoft.com/office/powerpoint/2010/main" val="27151682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96BA9-4257-E273-C546-C5965AFADAB9}"/>
              </a:ext>
            </a:extLst>
          </p:cNvPr>
          <p:cNvSpPr>
            <a:spLocks noGrp="1"/>
          </p:cNvSpPr>
          <p:nvPr>
            <p:ph type="title"/>
          </p:nvPr>
        </p:nvSpPr>
        <p:spPr/>
        <p:txBody>
          <a:bodyPr/>
          <a:lstStyle/>
          <a:p>
            <a:r>
              <a:rPr lang="en-AU" dirty="0"/>
              <a:t>6.1.4</a:t>
            </a:r>
          </a:p>
        </p:txBody>
      </p:sp>
      <p:sp>
        <p:nvSpPr>
          <p:cNvPr id="3" name="Content Placeholder 2">
            <a:extLst>
              <a:ext uri="{FF2B5EF4-FFF2-40B4-BE49-F238E27FC236}">
                <a16:creationId xmlns:a16="http://schemas.microsoft.com/office/drawing/2014/main" id="{A90851E2-7932-6130-AD75-E4F1366E1357}"/>
              </a:ext>
            </a:extLst>
          </p:cNvPr>
          <p:cNvSpPr>
            <a:spLocks noGrp="1"/>
          </p:cNvSpPr>
          <p:nvPr>
            <p:ph idx="1"/>
          </p:nvPr>
        </p:nvSpPr>
        <p:spPr/>
        <p:txBody>
          <a:bodyPr/>
          <a:lstStyle/>
          <a:p>
            <a:r>
              <a:rPr lang="en-AU" sz="2800" i="1" u="none" strike="noStrike" baseline="0" dirty="0">
                <a:solidFill>
                  <a:schemeClr val="tx1"/>
                </a:solidFill>
                <a:latin typeface="Arial" panose="020B0604020202020204" pitchFamily="34" charset="0"/>
              </a:rPr>
              <a:t>Assess the safety of technologies selected for the practical investigation by using chemical safety data and Work Health and Safety guidelines as appropriate </a:t>
            </a:r>
          </a:p>
          <a:p>
            <a:endParaRPr lang="en-AU" dirty="0"/>
          </a:p>
        </p:txBody>
      </p:sp>
    </p:spTree>
    <p:extLst>
      <p:ext uri="{BB962C8B-B14F-4D97-AF65-F5344CB8AC3E}">
        <p14:creationId xmlns:p14="http://schemas.microsoft.com/office/powerpoint/2010/main" val="1623873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3D453-E6C6-E903-24C6-CEFC4CD1BB26}"/>
              </a:ext>
            </a:extLst>
          </p:cNvPr>
          <p:cNvSpPr>
            <a:spLocks noGrp="1"/>
          </p:cNvSpPr>
          <p:nvPr>
            <p:ph type="title"/>
          </p:nvPr>
        </p:nvSpPr>
        <p:spPr/>
        <p:txBody>
          <a:bodyPr/>
          <a:lstStyle/>
          <a:p>
            <a:r>
              <a:rPr lang="en-AU" dirty="0"/>
              <a:t>Risk Assessment</a:t>
            </a:r>
          </a:p>
        </p:txBody>
      </p:sp>
      <p:sp>
        <p:nvSpPr>
          <p:cNvPr id="3" name="Content Placeholder 2">
            <a:extLst>
              <a:ext uri="{FF2B5EF4-FFF2-40B4-BE49-F238E27FC236}">
                <a16:creationId xmlns:a16="http://schemas.microsoft.com/office/drawing/2014/main" id="{0ACCA717-00D0-4DCC-FD49-732533324AA1}"/>
              </a:ext>
            </a:extLst>
          </p:cNvPr>
          <p:cNvSpPr>
            <a:spLocks noGrp="1"/>
          </p:cNvSpPr>
          <p:nvPr>
            <p:ph idx="1"/>
          </p:nvPr>
        </p:nvSpPr>
        <p:spPr/>
        <p:txBody>
          <a:bodyPr/>
          <a:lstStyle/>
          <a:p>
            <a:r>
              <a:rPr lang="en-AU" dirty="0"/>
              <a:t>Material Safety Data Sheets (MSDS) are used to assess the safety of using a particular chemical.</a:t>
            </a:r>
          </a:p>
          <a:p>
            <a:r>
              <a:rPr lang="en-AU" dirty="0"/>
              <a:t>Find an MSDS for hydrochloric acid (HCl).</a:t>
            </a:r>
          </a:p>
          <a:p>
            <a:r>
              <a:rPr lang="en-AU" dirty="0"/>
              <a:t>Within the MSDS, locate suggested methods to control exposure / personal protective equipment (PPE)</a:t>
            </a:r>
          </a:p>
          <a:p>
            <a:r>
              <a:rPr lang="en-AU" dirty="0"/>
              <a:t>Additionally, find first aid measures if exposure has occurred</a:t>
            </a:r>
          </a:p>
          <a:p>
            <a:endParaRPr lang="en-AU" dirty="0"/>
          </a:p>
          <a:p>
            <a:r>
              <a:rPr lang="en-AU" dirty="0"/>
              <a:t>Use the above to create a RIP (</a:t>
            </a:r>
            <a:r>
              <a:rPr lang="en-AU" b="1" dirty="0"/>
              <a:t>risk, injury, precaution/management</a:t>
            </a:r>
            <a:r>
              <a:rPr lang="en-AU" dirty="0"/>
              <a:t>) table for using hydrochloric acid</a:t>
            </a:r>
          </a:p>
        </p:txBody>
      </p:sp>
    </p:spTree>
    <p:extLst>
      <p:ext uri="{BB962C8B-B14F-4D97-AF65-F5344CB8AC3E}">
        <p14:creationId xmlns:p14="http://schemas.microsoft.com/office/powerpoint/2010/main" val="228394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ED625-C5DC-6409-E29A-1D1EB0A7AD64}"/>
              </a:ext>
            </a:extLst>
          </p:cNvPr>
          <p:cNvSpPr>
            <a:spLocks noGrp="1"/>
          </p:cNvSpPr>
          <p:nvPr>
            <p:ph type="title"/>
          </p:nvPr>
        </p:nvSpPr>
        <p:spPr/>
        <p:txBody>
          <a:bodyPr/>
          <a:lstStyle/>
          <a:p>
            <a:r>
              <a:rPr lang="en-AU" dirty="0"/>
              <a:t>Risk Matrix</a:t>
            </a:r>
          </a:p>
        </p:txBody>
      </p:sp>
      <p:pic>
        <p:nvPicPr>
          <p:cNvPr id="7" name="Picture 6" descr="A chart with different colored squares&#10;&#10;Description automatically generated">
            <a:extLst>
              <a:ext uri="{FF2B5EF4-FFF2-40B4-BE49-F238E27FC236}">
                <a16:creationId xmlns:a16="http://schemas.microsoft.com/office/drawing/2014/main" id="{2767901A-E75F-3076-3A8E-2AC9B93D44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0290" y="1605635"/>
            <a:ext cx="9450032" cy="5071518"/>
          </a:xfrm>
          <a:prstGeom prst="rect">
            <a:avLst/>
          </a:prstGeom>
        </p:spPr>
      </p:pic>
    </p:spTree>
    <p:extLst>
      <p:ext uri="{BB962C8B-B14F-4D97-AF65-F5344CB8AC3E}">
        <p14:creationId xmlns:p14="http://schemas.microsoft.com/office/powerpoint/2010/main" val="303700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B65DA-4C09-125A-BCC4-F300DA917449}"/>
              </a:ext>
            </a:extLst>
          </p:cNvPr>
          <p:cNvSpPr>
            <a:spLocks noGrp="1"/>
          </p:cNvSpPr>
          <p:nvPr>
            <p:ph type="title"/>
          </p:nvPr>
        </p:nvSpPr>
        <p:spPr/>
        <p:txBody>
          <a:bodyPr/>
          <a:lstStyle/>
          <a:p>
            <a:r>
              <a:rPr lang="en-AU" dirty="0"/>
              <a:t>Risk Matrices</a:t>
            </a:r>
          </a:p>
        </p:txBody>
      </p:sp>
      <p:sp>
        <p:nvSpPr>
          <p:cNvPr id="3" name="Content Placeholder 2">
            <a:extLst>
              <a:ext uri="{FF2B5EF4-FFF2-40B4-BE49-F238E27FC236}">
                <a16:creationId xmlns:a16="http://schemas.microsoft.com/office/drawing/2014/main" id="{49C93D25-B3B5-4944-2F18-4F82AC171E85}"/>
              </a:ext>
            </a:extLst>
          </p:cNvPr>
          <p:cNvSpPr>
            <a:spLocks noGrp="1"/>
          </p:cNvSpPr>
          <p:nvPr>
            <p:ph idx="1"/>
          </p:nvPr>
        </p:nvSpPr>
        <p:spPr/>
        <p:txBody>
          <a:bodyPr/>
          <a:lstStyle/>
          <a:p>
            <a:r>
              <a:rPr lang="en-AU" dirty="0"/>
              <a:t>It is often handy to consult a risk matrix (plural: matrices) before conducting an experiment or using a particular chemical / instrument.</a:t>
            </a:r>
          </a:p>
          <a:p>
            <a:r>
              <a:rPr lang="en-AU" dirty="0"/>
              <a:t>In doing so, you can assess your approach. For example, if you found there was a likely risk of something that would have a significant impact, you would likely conclude that the experiment is dangerous.</a:t>
            </a:r>
          </a:p>
          <a:p>
            <a:r>
              <a:rPr lang="en-AU" dirty="0"/>
              <a:t>In this scenario, you would try to use a safer method, chemical or apparatus OR you would reassess the importance of the </a:t>
            </a:r>
            <a:r>
              <a:rPr lang="en-AU"/>
              <a:t>results obtained.</a:t>
            </a:r>
            <a:endParaRPr lang="en-AU" dirty="0"/>
          </a:p>
        </p:txBody>
      </p:sp>
    </p:spTree>
    <p:extLst>
      <p:ext uri="{BB962C8B-B14F-4D97-AF65-F5344CB8AC3E}">
        <p14:creationId xmlns:p14="http://schemas.microsoft.com/office/powerpoint/2010/main" val="36947961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B0C6D-5AE7-4C9B-0468-E1CFF408EDA3}"/>
              </a:ext>
            </a:extLst>
          </p:cNvPr>
          <p:cNvSpPr>
            <a:spLocks noGrp="1"/>
          </p:cNvSpPr>
          <p:nvPr>
            <p:ph type="title"/>
          </p:nvPr>
        </p:nvSpPr>
        <p:spPr>
          <a:xfrm>
            <a:off x="838200" y="365126"/>
            <a:ext cx="10515600" cy="483014"/>
          </a:xfrm>
        </p:spPr>
        <p:txBody>
          <a:bodyPr>
            <a:normAutofit fontScale="90000"/>
          </a:bodyPr>
          <a:lstStyle/>
          <a:p>
            <a:r>
              <a:rPr lang="en-AU" dirty="0"/>
              <a:t>6.2 Syllabus</a:t>
            </a:r>
          </a:p>
        </p:txBody>
      </p:sp>
      <p:sp>
        <p:nvSpPr>
          <p:cNvPr id="3" name="Content Placeholder 2">
            <a:extLst>
              <a:ext uri="{FF2B5EF4-FFF2-40B4-BE49-F238E27FC236}">
                <a16:creationId xmlns:a16="http://schemas.microsoft.com/office/drawing/2014/main" id="{46FD03F1-0A15-769C-6CDA-BD560654E768}"/>
              </a:ext>
            </a:extLst>
          </p:cNvPr>
          <p:cNvSpPr>
            <a:spLocks noGrp="1"/>
          </p:cNvSpPr>
          <p:nvPr>
            <p:ph idx="1"/>
          </p:nvPr>
        </p:nvSpPr>
        <p:spPr>
          <a:xfrm>
            <a:off x="547352" y="1086678"/>
            <a:ext cx="10806448" cy="5618921"/>
          </a:xfrm>
        </p:spPr>
        <p:txBody>
          <a:bodyPr numCol="2" spcCol="360000">
            <a:normAutofit fontScale="55000" lnSpcReduction="20000"/>
          </a:bodyPr>
          <a:lstStyle/>
          <a:p>
            <a:pPr marL="0" indent="0">
              <a:lnSpc>
                <a:spcPct val="120000"/>
              </a:lnSpc>
              <a:spcBef>
                <a:spcPts val="600"/>
              </a:spcBef>
              <a:spcAft>
                <a:spcPts val="600"/>
              </a:spcAft>
              <a:buNone/>
            </a:pPr>
            <a:r>
              <a:rPr lang="en-AU" sz="2800" b="1" u="none" strike="noStrike" baseline="0" dirty="0">
                <a:solidFill>
                  <a:schemeClr val="tx1"/>
                </a:solidFill>
                <a:latin typeface="Aptos" panose="020B0004020202020204" pitchFamily="34" charset="0"/>
              </a:rPr>
              <a:t>6.2: How have developments in technology led to advances in scientific theories and laws that, in turn, drive the need for further developments in technology? </a:t>
            </a:r>
          </a:p>
          <a:p>
            <a:pPr marL="0" indent="0">
              <a:lnSpc>
                <a:spcPct val="120000"/>
              </a:lnSpc>
              <a:spcBef>
                <a:spcPts val="600"/>
              </a:spcBef>
              <a:spcAft>
                <a:spcPts val="600"/>
              </a:spcAft>
              <a:buNone/>
            </a:pPr>
            <a:endParaRPr lang="en-AU" sz="2800" b="1" u="none" strike="noStrike" baseline="0" dirty="0">
              <a:solidFill>
                <a:schemeClr val="tx1"/>
              </a:solidFill>
              <a:latin typeface="Aptos" panose="020B0004020202020204" pitchFamily="34" charset="0"/>
            </a:endParaRPr>
          </a:p>
          <a:p>
            <a:pPr marL="0" indent="0">
              <a:lnSpc>
                <a:spcPct val="120000"/>
              </a:lnSpc>
              <a:spcBef>
                <a:spcPts val="600"/>
              </a:spcBef>
              <a:spcAft>
                <a:spcPts val="600"/>
              </a:spcAft>
              <a:buNone/>
            </a:pPr>
            <a:r>
              <a:rPr lang="en-AU" sz="2800" b="0" u="none" strike="noStrike" baseline="0" dirty="0">
                <a:solidFill>
                  <a:schemeClr val="tx1"/>
                </a:solidFill>
                <a:latin typeface="Aptos" panose="020B0004020202020204" pitchFamily="34" charset="0"/>
              </a:rPr>
              <a:t>6.2.1: using examples, assess the impact that developments in technologies have had on the accumulation of evidence for scientific theories, laws and models, including but not limited to: </a:t>
            </a:r>
          </a:p>
          <a:p>
            <a:pPr>
              <a:lnSpc>
                <a:spcPct val="120000"/>
              </a:lnSpc>
              <a:spcBef>
                <a:spcPts val="600"/>
              </a:spcBef>
            </a:pPr>
            <a:r>
              <a:rPr lang="en-AU" sz="2800" b="0" u="none" strike="noStrike" baseline="0" dirty="0">
                <a:solidFill>
                  <a:schemeClr val="tx1"/>
                </a:solidFill>
                <a:latin typeface="Aptos" panose="020B0004020202020204" pitchFamily="34" charset="0"/>
              </a:rPr>
              <a:t>computerised simulations and models of the Earth’s geological history </a:t>
            </a:r>
          </a:p>
          <a:p>
            <a:pPr>
              <a:lnSpc>
                <a:spcPct val="120000"/>
              </a:lnSpc>
              <a:spcBef>
                <a:spcPts val="600"/>
              </a:spcBef>
            </a:pPr>
            <a:r>
              <a:rPr lang="en-AU" sz="2800" b="0" u="none" strike="noStrike" baseline="0" dirty="0">
                <a:solidFill>
                  <a:schemeClr val="tx1"/>
                </a:solidFill>
                <a:latin typeface="Aptos" panose="020B0004020202020204" pitchFamily="34" charset="0"/>
              </a:rPr>
              <a:t>X-ray diffraction and the discovery of the structure of deoxyribonucleic acid (DNA) </a:t>
            </a:r>
          </a:p>
          <a:p>
            <a:pPr>
              <a:lnSpc>
                <a:spcPct val="120000"/>
              </a:lnSpc>
              <a:spcBef>
                <a:spcPts val="600"/>
              </a:spcBef>
            </a:pPr>
            <a:r>
              <a:rPr lang="en-AU" sz="2800" b="0" u="none" strike="noStrike" baseline="0" dirty="0">
                <a:solidFill>
                  <a:schemeClr val="tx1"/>
                </a:solidFill>
                <a:latin typeface="Aptos" panose="020B0004020202020204" pitchFamily="34" charset="0"/>
              </a:rPr>
              <a:t>technology to detect radioactivity and the development of atomic theory </a:t>
            </a:r>
          </a:p>
          <a:p>
            <a:pPr>
              <a:lnSpc>
                <a:spcPct val="120000"/>
              </a:lnSpc>
              <a:spcBef>
                <a:spcPts val="600"/>
              </a:spcBef>
            </a:pPr>
            <a:r>
              <a:rPr lang="en-AU" sz="2800" b="0" u="none" strike="noStrike" baseline="0" dirty="0">
                <a:solidFill>
                  <a:schemeClr val="tx1"/>
                </a:solidFill>
                <a:latin typeface="Aptos" panose="020B0004020202020204" pitchFamily="34" charset="0"/>
              </a:rPr>
              <a:t>the Hadron collider and discovery of the Higgs boson </a:t>
            </a:r>
          </a:p>
          <a:p>
            <a:pPr marL="0" indent="0">
              <a:lnSpc>
                <a:spcPct val="120000"/>
              </a:lnSpc>
              <a:spcBef>
                <a:spcPts val="600"/>
              </a:spcBef>
              <a:spcAft>
                <a:spcPts val="600"/>
              </a:spcAft>
              <a:buNone/>
            </a:pPr>
            <a:endParaRPr lang="en-AU" sz="2800" b="0" u="none" strike="noStrike" baseline="0" dirty="0">
              <a:solidFill>
                <a:schemeClr val="tx1"/>
              </a:solidFill>
              <a:latin typeface="Aptos" panose="020B0004020202020204" pitchFamily="34" charset="0"/>
            </a:endParaRPr>
          </a:p>
          <a:p>
            <a:pPr marL="0" indent="0">
              <a:lnSpc>
                <a:spcPct val="120000"/>
              </a:lnSpc>
              <a:spcBef>
                <a:spcPts val="600"/>
              </a:spcBef>
              <a:spcAft>
                <a:spcPts val="600"/>
              </a:spcAft>
              <a:buNone/>
            </a:pPr>
            <a:r>
              <a:rPr lang="en-AU" sz="2800" b="0" u="none" strike="noStrike" baseline="0" dirty="0">
                <a:solidFill>
                  <a:schemeClr val="tx1"/>
                </a:solidFill>
                <a:latin typeface="Aptos" panose="020B0004020202020204" pitchFamily="34" charset="0"/>
              </a:rPr>
              <a:t>6.2.2: using examples, assess the impact that developments in scientific theories, laws and models have had on the development of new technologies, including but not limited to: </a:t>
            </a:r>
          </a:p>
          <a:p>
            <a:pPr>
              <a:lnSpc>
                <a:spcPct val="120000"/>
              </a:lnSpc>
              <a:spcBef>
                <a:spcPts val="600"/>
              </a:spcBef>
            </a:pPr>
            <a:r>
              <a:rPr lang="en-AU" sz="2800" b="0" u="none" strike="noStrike" baseline="0" dirty="0">
                <a:solidFill>
                  <a:schemeClr val="tx1"/>
                </a:solidFill>
                <a:latin typeface="Aptos" panose="020B0004020202020204" pitchFamily="34" charset="0"/>
              </a:rPr>
              <a:t>the laws of refraction and reflection on the development of microscopes and telescopes </a:t>
            </a:r>
          </a:p>
          <a:p>
            <a:pPr>
              <a:lnSpc>
                <a:spcPct val="120000"/>
              </a:lnSpc>
              <a:spcBef>
                <a:spcPts val="600"/>
              </a:spcBef>
            </a:pPr>
            <a:r>
              <a:rPr lang="en-AU" sz="2800" b="0" u="none" strike="noStrike" baseline="0" dirty="0">
                <a:solidFill>
                  <a:schemeClr val="tx1"/>
                </a:solidFill>
                <a:latin typeface="Aptos" panose="020B0004020202020204" pitchFamily="34" charset="0"/>
              </a:rPr>
              <a:t>radioactivity and radioactive decay on the development of radiotherapy and nuclear bombs </a:t>
            </a:r>
          </a:p>
          <a:p>
            <a:pPr>
              <a:lnSpc>
                <a:spcPct val="120000"/>
              </a:lnSpc>
              <a:spcBef>
                <a:spcPts val="600"/>
              </a:spcBef>
            </a:pPr>
            <a:r>
              <a:rPr lang="en-AU" sz="2800" b="0" u="none" strike="noStrike" baseline="0" dirty="0">
                <a:solidFill>
                  <a:schemeClr val="tx1"/>
                </a:solidFill>
                <a:latin typeface="Aptos" panose="020B0004020202020204" pitchFamily="34" charset="0"/>
              </a:rPr>
              <a:t>the discovery of the structure of DNA and the development of biotechnologies to genetically modify organisms </a:t>
            </a:r>
          </a:p>
          <a:p>
            <a:pPr>
              <a:lnSpc>
                <a:spcPct val="120000"/>
              </a:lnSpc>
              <a:spcBef>
                <a:spcPts val="600"/>
              </a:spcBef>
            </a:pPr>
            <a:r>
              <a:rPr lang="en-AU" sz="2800" b="0" u="none" strike="noStrike" baseline="0" dirty="0">
                <a:solidFill>
                  <a:schemeClr val="tx1"/>
                </a:solidFill>
                <a:latin typeface="Aptos" panose="020B0004020202020204" pitchFamily="34" charset="0"/>
              </a:rPr>
              <a:t>Newton’s laws and the technology required to build buildings capable of withstanding earthquakes </a:t>
            </a:r>
          </a:p>
          <a:p>
            <a:pPr>
              <a:lnSpc>
                <a:spcPct val="120000"/>
              </a:lnSpc>
              <a:spcBef>
                <a:spcPts val="600"/>
              </a:spcBef>
              <a:spcAft>
                <a:spcPts val="600"/>
              </a:spcAft>
            </a:pPr>
            <a:endParaRPr lang="en-AU" sz="2800" b="0" u="none" strike="noStrike" baseline="0" dirty="0">
              <a:solidFill>
                <a:schemeClr val="tx1"/>
              </a:solidFill>
              <a:latin typeface="Aptos" panose="020B0004020202020204" pitchFamily="34" charset="0"/>
            </a:endParaRPr>
          </a:p>
          <a:p>
            <a:pPr marL="0" indent="0">
              <a:lnSpc>
                <a:spcPct val="120000"/>
              </a:lnSpc>
              <a:spcBef>
                <a:spcPts val="600"/>
              </a:spcBef>
              <a:spcAft>
                <a:spcPts val="600"/>
              </a:spcAft>
              <a:buNone/>
            </a:pPr>
            <a:r>
              <a:rPr lang="en-AU" sz="2800" b="0" u="none" strike="noStrike" baseline="0" dirty="0">
                <a:solidFill>
                  <a:schemeClr val="tx1"/>
                </a:solidFill>
                <a:latin typeface="Aptos" panose="020B0004020202020204" pitchFamily="34" charset="0"/>
              </a:rPr>
              <a:t>6.2.3: investigate scientists’ increasing awareness of the value of Aboriginal and Torres Strait Islander Peoples’ knowledge and understanding of the medicinal and material uses of plants and, in partnership with communities, investigate the potential for ethical development of new drug treatments and synthetic chemicals through the </a:t>
            </a:r>
            <a:r>
              <a:rPr lang="en-AU" sz="2800" b="0" u="none" strike="noStrike" baseline="0" dirty="0" err="1">
                <a:solidFill>
                  <a:schemeClr val="tx1"/>
                </a:solidFill>
                <a:latin typeface="Aptos" panose="020B0004020202020204" pitchFamily="34" charset="0"/>
              </a:rPr>
              <a:t>bioharvesting</a:t>
            </a:r>
            <a:r>
              <a:rPr lang="en-AU" sz="2800" b="0" u="none" strike="noStrike" baseline="0" dirty="0">
                <a:solidFill>
                  <a:schemeClr val="tx1"/>
                </a:solidFill>
                <a:latin typeface="Aptos" panose="020B0004020202020204" pitchFamily="34" charset="0"/>
              </a:rPr>
              <a:t> of plants from Country and Place</a:t>
            </a:r>
          </a:p>
        </p:txBody>
      </p:sp>
    </p:spTree>
    <p:extLst>
      <p:ext uri="{BB962C8B-B14F-4D97-AF65-F5344CB8AC3E}">
        <p14:creationId xmlns:p14="http://schemas.microsoft.com/office/powerpoint/2010/main" val="3509477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9715-6CEF-1F67-EEA3-B300B0B0AA29}"/>
              </a:ext>
            </a:extLst>
          </p:cNvPr>
          <p:cNvSpPr>
            <a:spLocks noGrp="1"/>
          </p:cNvSpPr>
          <p:nvPr>
            <p:ph type="title"/>
          </p:nvPr>
        </p:nvSpPr>
        <p:spPr/>
        <p:txBody>
          <a:bodyPr/>
          <a:lstStyle/>
          <a:p>
            <a:r>
              <a:rPr lang="en-AU" dirty="0"/>
              <a:t>6.2.1</a:t>
            </a:r>
          </a:p>
        </p:txBody>
      </p:sp>
      <p:sp>
        <p:nvSpPr>
          <p:cNvPr id="3" name="Content Placeholder 2">
            <a:extLst>
              <a:ext uri="{FF2B5EF4-FFF2-40B4-BE49-F238E27FC236}">
                <a16:creationId xmlns:a16="http://schemas.microsoft.com/office/drawing/2014/main" id="{F54228CA-4CE8-056F-0602-B03C2877776E}"/>
              </a:ext>
            </a:extLst>
          </p:cNvPr>
          <p:cNvSpPr>
            <a:spLocks noGrp="1"/>
          </p:cNvSpPr>
          <p:nvPr>
            <p:ph idx="1"/>
          </p:nvPr>
        </p:nvSpPr>
        <p:spPr/>
        <p:txBody>
          <a:bodyPr>
            <a:normAutofit fontScale="92500" lnSpcReduction="10000"/>
          </a:bodyPr>
          <a:lstStyle/>
          <a:p>
            <a:pPr marL="0" indent="0">
              <a:buNone/>
            </a:pPr>
            <a:r>
              <a:rPr lang="en-AU" dirty="0">
                <a:solidFill>
                  <a:schemeClr val="tx1"/>
                </a:solidFill>
                <a:latin typeface="Arial" panose="020B0604020202020204" pitchFamily="34" charset="0"/>
              </a:rPr>
              <a:t>U</a:t>
            </a:r>
            <a:r>
              <a:rPr lang="en-AU" sz="2800" b="0" u="none" strike="noStrike" baseline="0" dirty="0">
                <a:solidFill>
                  <a:schemeClr val="tx1"/>
                </a:solidFill>
                <a:latin typeface="Arial" panose="020B0604020202020204" pitchFamily="34" charset="0"/>
              </a:rPr>
              <a:t>sing examples, assess the impact that developments in technologies have had on the accumulation of evidence for scientific theories, laws and models, including but not limited to:</a:t>
            </a:r>
          </a:p>
          <a:p>
            <a:pPr marL="0" indent="0">
              <a:buNone/>
            </a:pPr>
            <a:r>
              <a:rPr lang="en-AU" sz="2800" b="0" u="none" strike="noStrike" baseline="0" dirty="0">
                <a:solidFill>
                  <a:schemeClr val="tx1"/>
                </a:solidFill>
                <a:latin typeface="Arial" panose="020B0604020202020204" pitchFamily="34" charset="0"/>
              </a:rPr>
              <a:t> </a:t>
            </a:r>
          </a:p>
          <a:p>
            <a:r>
              <a:rPr lang="en-AU" sz="2800" b="0" u="none" strike="noStrike" baseline="0" dirty="0">
                <a:solidFill>
                  <a:schemeClr val="tx1"/>
                </a:solidFill>
                <a:latin typeface="Arial" panose="020B0604020202020204" pitchFamily="34" charset="0"/>
              </a:rPr>
              <a:t>computerised simulations and models of the Earth’s geological history </a:t>
            </a:r>
          </a:p>
          <a:p>
            <a:r>
              <a:rPr lang="en-AU" sz="2800" b="0" u="none" strike="noStrike" baseline="0" dirty="0">
                <a:solidFill>
                  <a:schemeClr val="tx1"/>
                </a:solidFill>
                <a:latin typeface="Arial" panose="020B0604020202020204" pitchFamily="34" charset="0"/>
              </a:rPr>
              <a:t>X-ray diffraction and the discovery of the structure of deoxyribonucleic acid (DNA) </a:t>
            </a:r>
          </a:p>
          <a:p>
            <a:r>
              <a:rPr lang="en-AU" sz="2800" b="0" u="none" strike="noStrike" baseline="0" dirty="0">
                <a:solidFill>
                  <a:schemeClr val="tx1"/>
                </a:solidFill>
                <a:latin typeface="Arial" panose="020B0604020202020204" pitchFamily="34" charset="0"/>
              </a:rPr>
              <a:t>technology to detect radioactivity and the development of atomic theory </a:t>
            </a:r>
          </a:p>
          <a:p>
            <a:r>
              <a:rPr lang="en-AU" sz="2800" b="0" u="none" strike="noStrike" baseline="0" dirty="0">
                <a:solidFill>
                  <a:schemeClr val="tx1"/>
                </a:solidFill>
                <a:latin typeface="Arial" panose="020B0604020202020204" pitchFamily="34" charset="0"/>
              </a:rPr>
              <a:t>the Hadron collider and discovery of the Higgs boson </a:t>
            </a:r>
          </a:p>
          <a:p>
            <a:endParaRPr lang="en-AU" dirty="0"/>
          </a:p>
        </p:txBody>
      </p:sp>
    </p:spTree>
    <p:extLst>
      <p:ext uri="{BB962C8B-B14F-4D97-AF65-F5344CB8AC3E}">
        <p14:creationId xmlns:p14="http://schemas.microsoft.com/office/powerpoint/2010/main" val="3562701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6F3BE-4C0A-2387-0CD3-C864029C0CFA}"/>
              </a:ext>
            </a:extLst>
          </p:cNvPr>
          <p:cNvSpPr>
            <a:spLocks noGrp="1"/>
          </p:cNvSpPr>
          <p:nvPr>
            <p:ph type="title"/>
          </p:nvPr>
        </p:nvSpPr>
        <p:spPr/>
        <p:txBody>
          <a:bodyPr>
            <a:normAutofit fontScale="90000"/>
          </a:bodyPr>
          <a:lstStyle/>
          <a:p>
            <a:r>
              <a:rPr lang="en-AU" dirty="0"/>
              <a:t>Potential Experiments: Temperature on Reaction Rate</a:t>
            </a:r>
          </a:p>
        </p:txBody>
      </p:sp>
      <p:sp>
        <p:nvSpPr>
          <p:cNvPr id="3" name="Content Placeholder 2">
            <a:extLst>
              <a:ext uri="{FF2B5EF4-FFF2-40B4-BE49-F238E27FC236}">
                <a16:creationId xmlns:a16="http://schemas.microsoft.com/office/drawing/2014/main" id="{B6BB05E3-7DA6-D277-9EE5-DC0B926125E4}"/>
              </a:ext>
            </a:extLst>
          </p:cNvPr>
          <p:cNvSpPr>
            <a:spLocks noGrp="1"/>
          </p:cNvSpPr>
          <p:nvPr>
            <p:ph idx="1"/>
          </p:nvPr>
        </p:nvSpPr>
        <p:spPr/>
        <p:txBody>
          <a:bodyPr/>
          <a:lstStyle/>
          <a:p>
            <a:pPr marL="514350" indent="-514350">
              <a:buFont typeface="+mj-lt"/>
              <a:buAutoNum type="arabicPeriod"/>
            </a:pPr>
            <a:r>
              <a:rPr lang="en-AU" dirty="0"/>
              <a:t>Alka Seltzer dissolution (Citric acid + sodium bicarbonate </a:t>
            </a:r>
            <a:r>
              <a:rPr lang="en-AU" dirty="0">
                <a:sym typeface="Wingdings" panose="05000000000000000000" pitchFamily="2" charset="2"/>
              </a:rPr>
              <a:t> sodium citrate + water + CO</a:t>
            </a:r>
            <a:r>
              <a:rPr lang="en-AU" baseline="-25000" dirty="0">
                <a:sym typeface="Wingdings" panose="05000000000000000000" pitchFamily="2" charset="2"/>
              </a:rPr>
              <a:t>2</a:t>
            </a:r>
            <a:r>
              <a:rPr lang="en-AU" dirty="0"/>
              <a:t>)</a:t>
            </a:r>
          </a:p>
          <a:p>
            <a:pPr marL="514350" indent="-514350">
              <a:buFont typeface="+mj-lt"/>
              <a:buAutoNum type="arabicPeriod"/>
            </a:pPr>
            <a:r>
              <a:rPr lang="en-AU" dirty="0"/>
              <a:t>Glow stick light production</a:t>
            </a:r>
          </a:p>
          <a:p>
            <a:pPr marL="514350" indent="-514350">
              <a:buFont typeface="+mj-lt"/>
              <a:buAutoNum type="arabicPeriod"/>
            </a:pPr>
            <a:r>
              <a:rPr lang="en-AU" dirty="0"/>
              <a:t>Catalase enzyme – oxygen production</a:t>
            </a:r>
          </a:p>
          <a:p>
            <a:pPr marL="514350" indent="-514350">
              <a:buFont typeface="+mj-lt"/>
              <a:buAutoNum type="arabicPeriod"/>
            </a:pPr>
            <a:endParaRPr lang="en-AU" dirty="0"/>
          </a:p>
        </p:txBody>
      </p:sp>
      <p:pic>
        <p:nvPicPr>
          <p:cNvPr id="5" name="Picture 4" descr="A group of colorful lights&#10;&#10;Description automatically generated">
            <a:extLst>
              <a:ext uri="{FF2B5EF4-FFF2-40B4-BE49-F238E27FC236}">
                <a16:creationId xmlns:a16="http://schemas.microsoft.com/office/drawing/2014/main" id="{F36587B2-F2F9-B71B-536C-13C9F8863A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3189" y="2747796"/>
            <a:ext cx="3822783" cy="3822783"/>
          </a:xfrm>
          <a:prstGeom prst="rect">
            <a:avLst/>
          </a:prstGeom>
        </p:spPr>
      </p:pic>
    </p:spTree>
    <p:extLst>
      <p:ext uri="{BB962C8B-B14F-4D97-AF65-F5344CB8AC3E}">
        <p14:creationId xmlns:p14="http://schemas.microsoft.com/office/powerpoint/2010/main" val="1024766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A2805-8D99-21E8-4E9D-DCC26C4C72E3}"/>
              </a:ext>
            </a:extLst>
          </p:cNvPr>
          <p:cNvSpPr>
            <a:spLocks noGrp="1"/>
          </p:cNvSpPr>
          <p:nvPr>
            <p:ph type="title"/>
          </p:nvPr>
        </p:nvSpPr>
        <p:spPr/>
        <p:txBody>
          <a:bodyPr/>
          <a:lstStyle/>
          <a:p>
            <a:r>
              <a:rPr lang="en-AU" dirty="0"/>
              <a:t>6.2.1.1 </a:t>
            </a:r>
          </a:p>
        </p:txBody>
      </p:sp>
      <p:sp>
        <p:nvSpPr>
          <p:cNvPr id="3" name="Content Placeholder 2">
            <a:extLst>
              <a:ext uri="{FF2B5EF4-FFF2-40B4-BE49-F238E27FC236}">
                <a16:creationId xmlns:a16="http://schemas.microsoft.com/office/drawing/2014/main" id="{51727CA4-60E5-7DD0-A4C3-FE4F7C8EC8A2}"/>
              </a:ext>
            </a:extLst>
          </p:cNvPr>
          <p:cNvSpPr>
            <a:spLocks noGrp="1"/>
          </p:cNvSpPr>
          <p:nvPr>
            <p:ph idx="1"/>
          </p:nvPr>
        </p:nvSpPr>
        <p:spPr/>
        <p:txBody>
          <a:bodyPr/>
          <a:lstStyle/>
          <a:p>
            <a:pPr marL="0" indent="0">
              <a:buNone/>
            </a:pPr>
            <a:r>
              <a:rPr lang="en-AU" dirty="0">
                <a:solidFill>
                  <a:schemeClr val="tx1"/>
                </a:solidFill>
                <a:latin typeface="Arial" panose="020B0604020202020204" pitchFamily="34" charset="0"/>
              </a:rPr>
              <a:t>A</a:t>
            </a:r>
            <a:r>
              <a:rPr lang="en-AU" sz="2800" b="0" u="none" strike="noStrike" baseline="0" dirty="0">
                <a:solidFill>
                  <a:schemeClr val="tx1"/>
                </a:solidFill>
                <a:latin typeface="Arial" panose="020B0604020202020204" pitchFamily="34" charset="0"/>
              </a:rPr>
              <a:t>ssess the impact that developments in technologies have had on the accumulation of evidence for scientific theories, laws and models:</a:t>
            </a:r>
          </a:p>
          <a:p>
            <a:pPr marL="0" indent="0">
              <a:buNone/>
            </a:pPr>
            <a:endParaRPr lang="en-AU" sz="2800" b="0" u="none" strike="noStrike" baseline="0" dirty="0">
              <a:solidFill>
                <a:schemeClr val="tx1"/>
              </a:solidFill>
              <a:latin typeface="Arial" panose="020B0604020202020204" pitchFamily="34" charset="0"/>
            </a:endParaRPr>
          </a:p>
          <a:p>
            <a:r>
              <a:rPr lang="en-AU" sz="2800" b="1" u="none" strike="noStrike" baseline="0" dirty="0">
                <a:solidFill>
                  <a:schemeClr val="tx1"/>
                </a:solidFill>
                <a:latin typeface="Arial" panose="020B0604020202020204" pitchFamily="34" charset="0"/>
              </a:rPr>
              <a:t>computerised simulations and models of the Earth’s geological history </a:t>
            </a:r>
          </a:p>
          <a:p>
            <a:endParaRPr lang="en-AU" dirty="0"/>
          </a:p>
        </p:txBody>
      </p:sp>
    </p:spTree>
    <p:extLst>
      <p:ext uri="{BB962C8B-B14F-4D97-AF65-F5344CB8AC3E}">
        <p14:creationId xmlns:p14="http://schemas.microsoft.com/office/powerpoint/2010/main" val="33975522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57A38D-2D75-9FCF-4FCC-E4B12F5215AA}"/>
              </a:ext>
            </a:extLst>
          </p:cNvPr>
          <p:cNvPicPr>
            <a:picLocks noChangeAspect="1"/>
          </p:cNvPicPr>
          <p:nvPr/>
        </p:nvPicPr>
        <p:blipFill>
          <a:blip r:embed="rId3">
            <a:extLst>
              <a:ext uri="{28A0092B-C50C-407E-A947-70E740481C1C}">
                <a14:useLocalDpi xmlns:a14="http://schemas.microsoft.com/office/drawing/2010/main" val="0"/>
              </a:ext>
            </a:extLst>
          </a:blip>
          <a:srcRect l="1361" r="9750"/>
          <a:stretch/>
        </p:blipFill>
        <p:spPr>
          <a:xfrm>
            <a:off x="6096000" y="10"/>
            <a:ext cx="6096000" cy="6857990"/>
          </a:xfrm>
          <a:prstGeom prst="rect">
            <a:avLst/>
          </a:prstGeom>
        </p:spPr>
      </p:pic>
      <p:sp useBgFill="1">
        <p:nvSpPr>
          <p:cNvPr id="14" name="Rectangle 13">
            <a:extLst>
              <a:ext uri="{FF2B5EF4-FFF2-40B4-BE49-F238E27FC236}">
                <a16:creationId xmlns:a16="http://schemas.microsoft.com/office/drawing/2014/main" id="{A617206B-0857-476C-BCB9-00448DF2C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DFAC7E-3A2A-FFC9-3A67-6F612BFFCA8F}"/>
              </a:ext>
            </a:extLst>
          </p:cNvPr>
          <p:cNvSpPr>
            <a:spLocks noGrp="1"/>
          </p:cNvSpPr>
          <p:nvPr>
            <p:ph type="title"/>
          </p:nvPr>
        </p:nvSpPr>
        <p:spPr>
          <a:xfrm>
            <a:off x="838201" y="365125"/>
            <a:ext cx="4854676" cy="1325563"/>
          </a:xfrm>
        </p:spPr>
        <p:txBody>
          <a:bodyPr>
            <a:normAutofit/>
          </a:bodyPr>
          <a:lstStyle/>
          <a:p>
            <a:r>
              <a:rPr lang="en-AU" sz="4200"/>
              <a:t>Models of Earth’s Geological History</a:t>
            </a:r>
          </a:p>
        </p:txBody>
      </p:sp>
      <p:sp>
        <p:nvSpPr>
          <p:cNvPr id="3" name="Content Placeholder 2">
            <a:extLst>
              <a:ext uri="{FF2B5EF4-FFF2-40B4-BE49-F238E27FC236}">
                <a16:creationId xmlns:a16="http://schemas.microsoft.com/office/drawing/2014/main" id="{DE5E9EEA-AA12-1F75-0691-68F2BFAAC72C}"/>
              </a:ext>
            </a:extLst>
          </p:cNvPr>
          <p:cNvSpPr>
            <a:spLocks noGrp="1"/>
          </p:cNvSpPr>
          <p:nvPr>
            <p:ph idx="1"/>
          </p:nvPr>
        </p:nvSpPr>
        <p:spPr>
          <a:xfrm>
            <a:off x="450762" y="1825625"/>
            <a:ext cx="5242116" cy="4351338"/>
          </a:xfrm>
        </p:spPr>
        <p:txBody>
          <a:bodyPr>
            <a:normAutofit/>
          </a:bodyPr>
          <a:lstStyle/>
          <a:p>
            <a:r>
              <a:rPr lang="en-AU" sz="2200" dirty="0"/>
              <a:t>Recall from Module 4: theory of plate tectonics; theory of continental drift.</a:t>
            </a:r>
          </a:p>
          <a:p>
            <a:r>
              <a:rPr lang="en-AU" sz="2200" dirty="0"/>
              <a:t>What evidence do we have for the past in terms of Pangaea?</a:t>
            </a:r>
          </a:p>
          <a:p>
            <a:r>
              <a:rPr lang="en-AU" sz="2200" dirty="0"/>
              <a:t>What evidence do we have for the future of continental drift or a new supercontinent?</a:t>
            </a:r>
          </a:p>
          <a:p>
            <a:endParaRPr lang="en-AU" sz="2200" dirty="0"/>
          </a:p>
          <a:p>
            <a:r>
              <a:rPr lang="en-AU" sz="2200" dirty="0">
                <a:solidFill>
                  <a:srgbClr val="FFFF00"/>
                </a:solidFill>
              </a:rPr>
              <a:t>Assess the impact that </a:t>
            </a:r>
            <a:r>
              <a:rPr lang="en-AU" sz="2200" b="1" dirty="0">
                <a:solidFill>
                  <a:srgbClr val="FFFF00"/>
                </a:solidFill>
              </a:rPr>
              <a:t>two named technologies</a:t>
            </a:r>
            <a:r>
              <a:rPr lang="en-AU" sz="2200" dirty="0">
                <a:solidFill>
                  <a:srgbClr val="FFFF00"/>
                </a:solidFill>
              </a:rPr>
              <a:t> have had on these developments.</a:t>
            </a:r>
          </a:p>
        </p:txBody>
      </p:sp>
    </p:spTree>
    <p:extLst>
      <p:ext uri="{BB962C8B-B14F-4D97-AF65-F5344CB8AC3E}">
        <p14:creationId xmlns:p14="http://schemas.microsoft.com/office/powerpoint/2010/main" val="2563300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2687-0005-EEFF-2544-F8274DB47540}"/>
              </a:ext>
            </a:extLst>
          </p:cNvPr>
          <p:cNvSpPr>
            <a:spLocks noGrp="1"/>
          </p:cNvSpPr>
          <p:nvPr>
            <p:ph type="title"/>
          </p:nvPr>
        </p:nvSpPr>
        <p:spPr/>
        <p:txBody>
          <a:bodyPr/>
          <a:lstStyle/>
          <a:p>
            <a:r>
              <a:rPr lang="en-AU" dirty="0"/>
              <a:t>6.2.1.2</a:t>
            </a:r>
          </a:p>
        </p:txBody>
      </p:sp>
      <p:sp>
        <p:nvSpPr>
          <p:cNvPr id="3" name="Content Placeholder 2">
            <a:extLst>
              <a:ext uri="{FF2B5EF4-FFF2-40B4-BE49-F238E27FC236}">
                <a16:creationId xmlns:a16="http://schemas.microsoft.com/office/drawing/2014/main" id="{CF520B0F-E9EB-9C4E-B0F0-70F6BC52AA3F}"/>
              </a:ext>
            </a:extLst>
          </p:cNvPr>
          <p:cNvSpPr>
            <a:spLocks noGrp="1"/>
          </p:cNvSpPr>
          <p:nvPr>
            <p:ph idx="1"/>
          </p:nvPr>
        </p:nvSpPr>
        <p:spPr/>
        <p:txBody>
          <a:bodyPr/>
          <a:lstStyle/>
          <a:p>
            <a:pPr marL="0" indent="0">
              <a:buNone/>
            </a:pPr>
            <a:r>
              <a:rPr lang="en-AU" dirty="0">
                <a:solidFill>
                  <a:schemeClr val="tx1"/>
                </a:solidFill>
                <a:latin typeface="Arial" panose="020B0604020202020204" pitchFamily="34" charset="0"/>
              </a:rPr>
              <a:t>A</a:t>
            </a:r>
            <a:r>
              <a:rPr lang="en-AU" sz="2800" b="0" u="none" strike="noStrike" baseline="0" dirty="0">
                <a:solidFill>
                  <a:schemeClr val="tx1"/>
                </a:solidFill>
                <a:latin typeface="Arial" panose="020B0604020202020204" pitchFamily="34" charset="0"/>
              </a:rPr>
              <a:t>ssess the impact that developments in technologies have had on the accumulation of evidence for scientific theories, laws and models:</a:t>
            </a:r>
          </a:p>
          <a:p>
            <a:pPr marL="0" indent="0">
              <a:buNone/>
            </a:pPr>
            <a:endParaRPr lang="en-AU" sz="2800" b="0" u="none" strike="noStrike" baseline="0" dirty="0">
              <a:solidFill>
                <a:schemeClr val="tx1"/>
              </a:solidFill>
              <a:latin typeface="Arial" panose="020B0604020202020204" pitchFamily="34" charset="0"/>
            </a:endParaRPr>
          </a:p>
          <a:p>
            <a:r>
              <a:rPr lang="en-AU" sz="2800" b="1" u="none" strike="noStrike" baseline="0" dirty="0">
                <a:solidFill>
                  <a:schemeClr val="tx1"/>
                </a:solidFill>
                <a:latin typeface="Arial" panose="020B0604020202020204" pitchFamily="34" charset="0"/>
              </a:rPr>
              <a:t>X-ray diffraction and the discovery of the structure of deoxyribonucleic acid (DNA) </a:t>
            </a:r>
          </a:p>
          <a:p>
            <a:endParaRPr lang="en-AU" dirty="0"/>
          </a:p>
        </p:txBody>
      </p:sp>
    </p:spTree>
    <p:extLst>
      <p:ext uri="{BB962C8B-B14F-4D97-AF65-F5344CB8AC3E}">
        <p14:creationId xmlns:p14="http://schemas.microsoft.com/office/powerpoint/2010/main" val="29941132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761E92-0610-2C04-DABE-32AEE5E0114D}"/>
              </a:ext>
            </a:extLst>
          </p:cNvPr>
          <p:cNvPicPr>
            <a:picLocks noChangeAspect="1"/>
          </p:cNvPicPr>
          <p:nvPr/>
        </p:nvPicPr>
        <p:blipFill>
          <a:blip r:embed="rId3">
            <a:extLst>
              <a:ext uri="{28A0092B-C50C-407E-A947-70E740481C1C}">
                <a14:useLocalDpi xmlns:a14="http://schemas.microsoft.com/office/drawing/2010/main" val="0"/>
              </a:ext>
            </a:extLst>
          </a:blip>
          <a:srcRect l="8346" r="2765"/>
          <a:stretch/>
        </p:blipFill>
        <p:spPr>
          <a:xfrm>
            <a:off x="6096000" y="10"/>
            <a:ext cx="6096000" cy="6857990"/>
          </a:xfrm>
          <a:prstGeom prst="rect">
            <a:avLst/>
          </a:prstGeom>
        </p:spPr>
      </p:pic>
      <p:sp useBgFill="1">
        <p:nvSpPr>
          <p:cNvPr id="10" name="Rectangle 9">
            <a:extLst>
              <a:ext uri="{FF2B5EF4-FFF2-40B4-BE49-F238E27FC236}">
                <a16:creationId xmlns:a16="http://schemas.microsoft.com/office/drawing/2014/main" id="{A617206B-0857-476C-BCB9-00448DF2C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80007C-C24A-FFB1-2280-D577CF71C773}"/>
              </a:ext>
            </a:extLst>
          </p:cNvPr>
          <p:cNvSpPr>
            <a:spLocks noGrp="1"/>
          </p:cNvSpPr>
          <p:nvPr>
            <p:ph type="title"/>
          </p:nvPr>
        </p:nvSpPr>
        <p:spPr>
          <a:xfrm>
            <a:off x="838201" y="365125"/>
            <a:ext cx="4854676" cy="1325563"/>
          </a:xfrm>
        </p:spPr>
        <p:txBody>
          <a:bodyPr>
            <a:normAutofit/>
          </a:bodyPr>
          <a:lstStyle/>
          <a:p>
            <a:r>
              <a:rPr lang="en-AU" sz="4200" dirty="0"/>
              <a:t>X-ray diffraction and DNA structure</a:t>
            </a:r>
          </a:p>
        </p:txBody>
      </p:sp>
      <p:sp>
        <p:nvSpPr>
          <p:cNvPr id="3" name="Content Placeholder 2">
            <a:extLst>
              <a:ext uri="{FF2B5EF4-FFF2-40B4-BE49-F238E27FC236}">
                <a16:creationId xmlns:a16="http://schemas.microsoft.com/office/drawing/2014/main" id="{D16B316E-B584-FDA9-B446-3C24EEFF0C9C}"/>
              </a:ext>
            </a:extLst>
          </p:cNvPr>
          <p:cNvSpPr>
            <a:spLocks noGrp="1"/>
          </p:cNvSpPr>
          <p:nvPr>
            <p:ph idx="1"/>
          </p:nvPr>
        </p:nvSpPr>
        <p:spPr>
          <a:xfrm>
            <a:off x="1120000" y="1825624"/>
            <a:ext cx="4572877" cy="4826313"/>
          </a:xfrm>
        </p:spPr>
        <p:txBody>
          <a:bodyPr>
            <a:normAutofit fontScale="85000" lnSpcReduction="10000"/>
          </a:bodyPr>
          <a:lstStyle/>
          <a:p>
            <a:pPr marL="0" indent="0">
              <a:buNone/>
            </a:pPr>
            <a:r>
              <a:rPr lang="en-AU" dirty="0">
                <a:solidFill>
                  <a:srgbClr val="FFFF00"/>
                </a:solidFill>
                <a:latin typeface="Aptos" panose="020B0004020202020204" pitchFamily="34" charset="0"/>
              </a:rPr>
              <a:t>Complete the following:</a:t>
            </a:r>
          </a:p>
          <a:p>
            <a:pPr marL="742950" indent="-742950">
              <a:buFont typeface="+mj-lt"/>
              <a:buAutoNum type="arabicPeriod"/>
            </a:pPr>
            <a:r>
              <a:rPr lang="en-AU" sz="2400" dirty="0">
                <a:latin typeface="Aptos" panose="020B0004020202020204" pitchFamily="34" charset="0"/>
              </a:rPr>
              <a:t>Describe the structure of DNA.</a:t>
            </a:r>
          </a:p>
          <a:p>
            <a:pPr marL="742950" indent="-742950">
              <a:buFont typeface="+mj-lt"/>
              <a:buAutoNum type="arabicPeriod"/>
            </a:pPr>
            <a:r>
              <a:rPr lang="en-AU" sz="2400" dirty="0">
                <a:latin typeface="Aptos" panose="020B0004020202020204" pitchFamily="34" charset="0"/>
              </a:rPr>
              <a:t>Identify the scientists who helped discover the structure of DNA.</a:t>
            </a:r>
          </a:p>
          <a:p>
            <a:pPr marL="742950" indent="-742950">
              <a:buFont typeface="+mj-lt"/>
              <a:buAutoNum type="arabicPeriod"/>
            </a:pPr>
            <a:r>
              <a:rPr lang="en-AU" sz="2400" dirty="0">
                <a:latin typeface="Aptos" panose="020B0004020202020204" pitchFamily="34" charset="0"/>
              </a:rPr>
              <a:t>State the technology that was vital in the confirmation of this discovery.</a:t>
            </a:r>
          </a:p>
          <a:p>
            <a:pPr lvl="2"/>
            <a:r>
              <a:rPr lang="en-AU" b="1" dirty="0">
                <a:latin typeface="Aptos" panose="020B0004020202020204" pitchFamily="34" charset="0"/>
              </a:rPr>
              <a:t>The answer here is X-ray diffraction.</a:t>
            </a:r>
          </a:p>
          <a:p>
            <a:pPr marL="742950" indent="-742950">
              <a:buFont typeface="+mj-lt"/>
              <a:buAutoNum type="arabicPeriod"/>
            </a:pPr>
            <a:r>
              <a:rPr lang="en-AU" sz="2400" dirty="0">
                <a:latin typeface="Aptos" panose="020B0004020202020204" pitchFamily="34" charset="0"/>
              </a:rPr>
              <a:t>Explain the importance of X-ray diffraction in the discovery of the structure of DNA.</a:t>
            </a:r>
          </a:p>
          <a:p>
            <a:pPr marL="742950" indent="-742950">
              <a:buFont typeface="+mj-lt"/>
              <a:buAutoNum type="arabicPeriod"/>
            </a:pPr>
            <a:r>
              <a:rPr lang="en-AU" sz="2400" dirty="0">
                <a:latin typeface="Aptos" panose="020B0004020202020204" pitchFamily="34" charset="0"/>
              </a:rPr>
              <a:t>Identify future technologies that have developed as a result of knowing the structure of DNA.</a:t>
            </a:r>
          </a:p>
        </p:txBody>
      </p:sp>
    </p:spTree>
    <p:extLst>
      <p:ext uri="{BB962C8B-B14F-4D97-AF65-F5344CB8AC3E}">
        <p14:creationId xmlns:p14="http://schemas.microsoft.com/office/powerpoint/2010/main" val="15199208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C5164-47C9-9C04-7282-723DB4FDFE5F}"/>
              </a:ext>
            </a:extLst>
          </p:cNvPr>
          <p:cNvSpPr>
            <a:spLocks noGrp="1"/>
          </p:cNvSpPr>
          <p:nvPr>
            <p:ph type="title"/>
          </p:nvPr>
        </p:nvSpPr>
        <p:spPr/>
        <p:txBody>
          <a:bodyPr/>
          <a:lstStyle/>
          <a:p>
            <a:r>
              <a:rPr lang="en-AU" sz="5400" dirty="0"/>
              <a:t>X-ray Diffraction and </a:t>
            </a:r>
            <a:r>
              <a:rPr lang="en-AU" dirty="0"/>
              <a:t>H</a:t>
            </a:r>
            <a:r>
              <a:rPr lang="en-AU" sz="5400" dirty="0"/>
              <a:t>ow it Works</a:t>
            </a:r>
            <a:endParaRPr lang="en-AU" dirty="0"/>
          </a:p>
        </p:txBody>
      </p:sp>
      <p:sp>
        <p:nvSpPr>
          <p:cNvPr id="3" name="Content Placeholder 2">
            <a:extLst>
              <a:ext uri="{FF2B5EF4-FFF2-40B4-BE49-F238E27FC236}">
                <a16:creationId xmlns:a16="http://schemas.microsoft.com/office/drawing/2014/main" id="{D5B97E53-98C3-7870-2CD3-685356018C00}"/>
              </a:ext>
            </a:extLst>
          </p:cNvPr>
          <p:cNvSpPr>
            <a:spLocks noGrp="1"/>
          </p:cNvSpPr>
          <p:nvPr>
            <p:ph idx="1"/>
          </p:nvPr>
        </p:nvSpPr>
        <p:spPr/>
        <p:txBody>
          <a:bodyPr/>
          <a:lstStyle/>
          <a:p>
            <a:r>
              <a:rPr lang="en-AU" dirty="0">
                <a:solidFill>
                  <a:srgbClr val="FFFF00"/>
                </a:solidFill>
              </a:rPr>
              <a:t>Watch </a:t>
            </a:r>
            <a:r>
              <a:rPr lang="en-GB" dirty="0">
                <a:solidFill>
                  <a:srgbClr val="FFFF00"/>
                </a:solidFill>
              </a:rPr>
              <a:t>6.2.1.2 - What is X-ray Diffraction (4 min)</a:t>
            </a:r>
          </a:p>
          <a:p>
            <a:endParaRPr lang="en-GB" dirty="0">
              <a:solidFill>
                <a:srgbClr val="FFFF00"/>
              </a:solidFill>
            </a:endParaRPr>
          </a:p>
          <a:p>
            <a:r>
              <a:rPr lang="sv-SE" dirty="0">
                <a:solidFill>
                  <a:srgbClr val="FFFF00"/>
                </a:solidFill>
              </a:rPr>
              <a:t>Watch 6.2.1.2 - Rosalind Franklin - DNAs Unsung Hero (4 min)</a:t>
            </a:r>
            <a:endParaRPr lang="en-AU" dirty="0">
              <a:solidFill>
                <a:srgbClr val="FFFF00"/>
              </a:solidFill>
            </a:endParaRPr>
          </a:p>
        </p:txBody>
      </p:sp>
    </p:spTree>
    <p:extLst>
      <p:ext uri="{BB962C8B-B14F-4D97-AF65-F5344CB8AC3E}">
        <p14:creationId xmlns:p14="http://schemas.microsoft.com/office/powerpoint/2010/main" val="2218567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D2A7B-4325-F33D-B0DE-6AE48D67FEC0}"/>
              </a:ext>
            </a:extLst>
          </p:cNvPr>
          <p:cNvSpPr>
            <a:spLocks noGrp="1"/>
          </p:cNvSpPr>
          <p:nvPr>
            <p:ph type="title"/>
          </p:nvPr>
        </p:nvSpPr>
        <p:spPr/>
        <p:txBody>
          <a:bodyPr/>
          <a:lstStyle/>
          <a:p>
            <a:r>
              <a:rPr lang="en-AU" dirty="0"/>
              <a:t>Past Paper Question</a:t>
            </a:r>
          </a:p>
        </p:txBody>
      </p:sp>
      <p:sp>
        <p:nvSpPr>
          <p:cNvPr id="3" name="Content Placeholder 2">
            <a:extLst>
              <a:ext uri="{FF2B5EF4-FFF2-40B4-BE49-F238E27FC236}">
                <a16:creationId xmlns:a16="http://schemas.microsoft.com/office/drawing/2014/main" id="{145701D5-26F1-5EB1-76CF-3A40140778C8}"/>
              </a:ext>
            </a:extLst>
          </p:cNvPr>
          <p:cNvSpPr>
            <a:spLocks noGrp="1"/>
          </p:cNvSpPr>
          <p:nvPr>
            <p:ph idx="1"/>
          </p:nvPr>
        </p:nvSpPr>
        <p:spPr/>
        <p:txBody>
          <a:bodyPr/>
          <a:lstStyle/>
          <a:p>
            <a:r>
              <a:rPr lang="en-AU" dirty="0">
                <a:solidFill>
                  <a:srgbClr val="FFFF00"/>
                </a:solidFill>
              </a:rPr>
              <a:t>Complete </a:t>
            </a:r>
            <a:r>
              <a:rPr lang="en-GB" dirty="0">
                <a:solidFill>
                  <a:srgbClr val="FFFF00"/>
                </a:solidFill>
              </a:rPr>
              <a:t>6.2.1.2 - Xray diffraction and DNA past paper question</a:t>
            </a:r>
            <a:endParaRPr lang="en-AU" dirty="0">
              <a:solidFill>
                <a:srgbClr val="FFFF00"/>
              </a:solidFill>
            </a:endParaRPr>
          </a:p>
        </p:txBody>
      </p:sp>
    </p:spTree>
    <p:extLst>
      <p:ext uri="{BB962C8B-B14F-4D97-AF65-F5344CB8AC3E}">
        <p14:creationId xmlns:p14="http://schemas.microsoft.com/office/powerpoint/2010/main" val="1884838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31BF5-B6F3-C046-6EC1-EF8F5321964F}"/>
              </a:ext>
            </a:extLst>
          </p:cNvPr>
          <p:cNvSpPr>
            <a:spLocks noGrp="1"/>
          </p:cNvSpPr>
          <p:nvPr>
            <p:ph type="title"/>
          </p:nvPr>
        </p:nvSpPr>
        <p:spPr/>
        <p:txBody>
          <a:bodyPr/>
          <a:lstStyle/>
          <a:p>
            <a:r>
              <a:rPr lang="en-AU" dirty="0"/>
              <a:t>6.2.1.3</a:t>
            </a:r>
          </a:p>
        </p:txBody>
      </p:sp>
      <p:sp>
        <p:nvSpPr>
          <p:cNvPr id="3" name="Content Placeholder 2">
            <a:extLst>
              <a:ext uri="{FF2B5EF4-FFF2-40B4-BE49-F238E27FC236}">
                <a16:creationId xmlns:a16="http://schemas.microsoft.com/office/drawing/2014/main" id="{40722E8F-0E98-A57A-1246-AD856DB31251}"/>
              </a:ext>
            </a:extLst>
          </p:cNvPr>
          <p:cNvSpPr>
            <a:spLocks noGrp="1"/>
          </p:cNvSpPr>
          <p:nvPr>
            <p:ph idx="1"/>
          </p:nvPr>
        </p:nvSpPr>
        <p:spPr/>
        <p:txBody>
          <a:bodyPr/>
          <a:lstStyle/>
          <a:p>
            <a:pPr marL="0" indent="0">
              <a:buNone/>
            </a:pPr>
            <a:r>
              <a:rPr lang="en-AU" dirty="0">
                <a:solidFill>
                  <a:schemeClr val="tx1"/>
                </a:solidFill>
                <a:latin typeface="Arial" panose="020B0604020202020204" pitchFamily="34" charset="0"/>
              </a:rPr>
              <a:t>A</a:t>
            </a:r>
            <a:r>
              <a:rPr lang="en-AU" sz="2800" b="0" u="none" strike="noStrike" baseline="0" dirty="0">
                <a:solidFill>
                  <a:schemeClr val="tx1"/>
                </a:solidFill>
                <a:latin typeface="Arial" panose="020B0604020202020204" pitchFamily="34" charset="0"/>
              </a:rPr>
              <a:t>ssess the impact that developments in technologies have had on the accumulation of evidence for scientific theories, laws and models:</a:t>
            </a:r>
          </a:p>
          <a:p>
            <a:pPr marL="0" indent="0">
              <a:buNone/>
            </a:pPr>
            <a:endParaRPr lang="en-AU" sz="2800" b="0" u="none" strike="noStrike" baseline="0" dirty="0">
              <a:solidFill>
                <a:schemeClr val="tx1"/>
              </a:solidFill>
              <a:latin typeface="Arial" panose="020B0604020202020204" pitchFamily="34" charset="0"/>
            </a:endParaRPr>
          </a:p>
          <a:p>
            <a:r>
              <a:rPr lang="en-AU" sz="2800" b="1" u="none" strike="noStrike" baseline="0" dirty="0">
                <a:solidFill>
                  <a:schemeClr val="tx1"/>
                </a:solidFill>
                <a:latin typeface="Arial" panose="020B0604020202020204" pitchFamily="34" charset="0"/>
              </a:rPr>
              <a:t>technology to detect radioactivity and the development of atomic theory </a:t>
            </a:r>
          </a:p>
          <a:p>
            <a:endParaRPr lang="en-AU" dirty="0"/>
          </a:p>
        </p:txBody>
      </p:sp>
    </p:spTree>
    <p:extLst>
      <p:ext uri="{BB962C8B-B14F-4D97-AF65-F5344CB8AC3E}">
        <p14:creationId xmlns:p14="http://schemas.microsoft.com/office/powerpoint/2010/main" val="3263285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45F1B-BFED-6C8E-0B5C-CF282CA227EE}"/>
              </a:ext>
            </a:extLst>
          </p:cNvPr>
          <p:cNvSpPr>
            <a:spLocks noGrp="1"/>
          </p:cNvSpPr>
          <p:nvPr>
            <p:ph type="title"/>
          </p:nvPr>
        </p:nvSpPr>
        <p:spPr>
          <a:xfrm>
            <a:off x="838200" y="365125"/>
            <a:ext cx="10515600" cy="1325563"/>
          </a:xfrm>
        </p:spPr>
        <p:txBody>
          <a:bodyPr>
            <a:normAutofit/>
          </a:bodyPr>
          <a:lstStyle/>
          <a:p>
            <a:r>
              <a:rPr lang="en-AU" sz="4600"/>
              <a:t>Radioactivity detection and atomic theory</a:t>
            </a:r>
          </a:p>
        </p:txBody>
      </p:sp>
      <p:sp>
        <p:nvSpPr>
          <p:cNvPr id="21" name="Rounded Rectangle 17">
            <a:extLst>
              <a:ext uri="{FF2B5EF4-FFF2-40B4-BE49-F238E27FC236}">
                <a16:creationId xmlns:a16="http://schemas.microsoft.com/office/drawing/2014/main" id="{E3EF296E-9E1E-4EDE-89C4-B06D8E9D6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948070"/>
            <a:ext cx="4773166" cy="3896140"/>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03CAAD-0335-A857-3114-D23BDC6175AA}"/>
              </a:ext>
            </a:extLst>
          </p:cNvPr>
          <p:cNvPicPr>
            <a:picLocks noChangeAspect="1"/>
          </p:cNvPicPr>
          <p:nvPr/>
        </p:nvPicPr>
        <p:blipFill>
          <a:blip r:embed="rId3">
            <a:extLst>
              <a:ext uri="{28A0092B-C50C-407E-A947-70E740481C1C}">
                <a14:useLocalDpi xmlns:a14="http://schemas.microsoft.com/office/drawing/2010/main" val="0"/>
              </a:ext>
            </a:extLst>
          </a:blip>
          <a:srcRect l="2375" r="1181" b="4"/>
          <a:stretch/>
        </p:blipFill>
        <p:spPr>
          <a:xfrm>
            <a:off x="1131172" y="2268111"/>
            <a:ext cx="4187222" cy="3256059"/>
          </a:xfrm>
          <a:prstGeom prst="rect">
            <a:avLst/>
          </a:prstGeom>
        </p:spPr>
      </p:pic>
      <p:sp>
        <p:nvSpPr>
          <p:cNvPr id="3" name="Content Placeholder 2">
            <a:extLst>
              <a:ext uri="{FF2B5EF4-FFF2-40B4-BE49-F238E27FC236}">
                <a16:creationId xmlns:a16="http://schemas.microsoft.com/office/drawing/2014/main" id="{10DD375E-FAAE-367D-6063-1584B370322F}"/>
              </a:ext>
            </a:extLst>
          </p:cNvPr>
          <p:cNvSpPr>
            <a:spLocks noGrp="1"/>
          </p:cNvSpPr>
          <p:nvPr>
            <p:ph idx="1"/>
          </p:nvPr>
        </p:nvSpPr>
        <p:spPr>
          <a:xfrm>
            <a:off x="6096000" y="1948069"/>
            <a:ext cx="5257799" cy="4228893"/>
          </a:xfrm>
        </p:spPr>
        <p:txBody>
          <a:bodyPr>
            <a:normAutofit/>
          </a:bodyPr>
          <a:lstStyle/>
          <a:p>
            <a:r>
              <a:rPr lang="en-AU" sz="2400" dirty="0">
                <a:solidFill>
                  <a:srgbClr val="FFFF00"/>
                </a:solidFill>
              </a:rPr>
              <a:t>Read 6.2.1.3 - Atomic Model &amp; Radioactivity (pp 12-14)</a:t>
            </a:r>
          </a:p>
          <a:p>
            <a:r>
              <a:rPr lang="en-AU" sz="2400" dirty="0">
                <a:solidFill>
                  <a:srgbClr val="FFFF00"/>
                </a:solidFill>
              </a:rPr>
              <a:t>Read </a:t>
            </a:r>
            <a:r>
              <a:rPr lang="en-GB" sz="2400" dirty="0">
                <a:solidFill>
                  <a:srgbClr val="FFFF00"/>
                </a:solidFill>
              </a:rPr>
              <a:t>6.2.1.3 - The Discovery of Radioactivity</a:t>
            </a:r>
          </a:p>
          <a:p>
            <a:endParaRPr lang="en-GB" sz="2400" dirty="0">
              <a:solidFill>
                <a:srgbClr val="FFFF00"/>
              </a:solidFill>
            </a:endParaRPr>
          </a:p>
          <a:p>
            <a:r>
              <a:rPr lang="en-AU" sz="2400" dirty="0">
                <a:solidFill>
                  <a:srgbClr val="FFFF00"/>
                </a:solidFill>
              </a:rPr>
              <a:t>Identify the technology used to detect radioactivity.</a:t>
            </a:r>
          </a:p>
          <a:p>
            <a:r>
              <a:rPr lang="en-AU" sz="2400" dirty="0">
                <a:solidFill>
                  <a:srgbClr val="FFFF00"/>
                </a:solidFill>
              </a:rPr>
              <a:t>Describe how the atomic theory/model developed further due to the discovery of radioactivity.</a:t>
            </a:r>
          </a:p>
        </p:txBody>
      </p:sp>
    </p:spTree>
    <p:extLst>
      <p:ext uri="{BB962C8B-B14F-4D97-AF65-F5344CB8AC3E}">
        <p14:creationId xmlns:p14="http://schemas.microsoft.com/office/powerpoint/2010/main" val="42747192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circular object with a light in the center&#10;&#10;Description automatically generated">
            <a:extLst>
              <a:ext uri="{FF2B5EF4-FFF2-40B4-BE49-F238E27FC236}">
                <a16:creationId xmlns:a16="http://schemas.microsoft.com/office/drawing/2014/main" id="{134C60F0-A209-0A5D-E246-1C7DE67E0E48}"/>
              </a:ext>
            </a:extLst>
          </p:cNvPr>
          <p:cNvPicPr>
            <a:picLocks noChangeAspect="1"/>
          </p:cNvPicPr>
          <p:nvPr/>
        </p:nvPicPr>
        <p:blipFill>
          <a:blip r:embed="rId3">
            <a:extLst>
              <a:ext uri="{28A0092B-C50C-407E-A947-70E740481C1C}">
                <a14:useLocalDpi xmlns:a14="http://schemas.microsoft.com/office/drawing/2010/main" val="0"/>
              </a:ext>
            </a:extLst>
          </a:blip>
          <a:srcRect l="24319" r="12605" b="1"/>
          <a:stretch/>
        </p:blipFill>
        <p:spPr>
          <a:xfrm>
            <a:off x="4636008" y="10"/>
            <a:ext cx="7555992" cy="6857990"/>
          </a:xfrm>
          <a:prstGeom prst="rect">
            <a:avLst/>
          </a:prstGeom>
        </p:spPr>
      </p:pic>
      <p:sp useBgFill="1">
        <p:nvSpPr>
          <p:cNvPr id="10" name="Rectangle 9">
            <a:extLst>
              <a:ext uri="{FF2B5EF4-FFF2-40B4-BE49-F238E27FC236}">
                <a16:creationId xmlns:a16="http://schemas.microsoft.com/office/drawing/2014/main" id="{DF08D411-D330-485C-B459-784E08E39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A92AD3-2975-1F42-6173-8D45B13E534B}"/>
              </a:ext>
            </a:extLst>
          </p:cNvPr>
          <p:cNvSpPr>
            <a:spLocks noGrp="1"/>
          </p:cNvSpPr>
          <p:nvPr>
            <p:ph type="title"/>
          </p:nvPr>
        </p:nvSpPr>
        <p:spPr>
          <a:xfrm>
            <a:off x="838201" y="365125"/>
            <a:ext cx="3478160" cy="1325563"/>
          </a:xfrm>
        </p:spPr>
        <p:txBody>
          <a:bodyPr>
            <a:normAutofit/>
          </a:bodyPr>
          <a:lstStyle/>
          <a:p>
            <a:r>
              <a:rPr lang="en-AU" sz="4400"/>
              <a:t>6.2.1.4</a:t>
            </a:r>
          </a:p>
        </p:txBody>
      </p:sp>
      <p:sp>
        <p:nvSpPr>
          <p:cNvPr id="3" name="Content Placeholder 2">
            <a:extLst>
              <a:ext uri="{FF2B5EF4-FFF2-40B4-BE49-F238E27FC236}">
                <a16:creationId xmlns:a16="http://schemas.microsoft.com/office/drawing/2014/main" id="{213DE891-3DB0-D356-FA4B-B5B53D77C39D}"/>
              </a:ext>
            </a:extLst>
          </p:cNvPr>
          <p:cNvSpPr>
            <a:spLocks noGrp="1"/>
          </p:cNvSpPr>
          <p:nvPr>
            <p:ph idx="1"/>
          </p:nvPr>
        </p:nvSpPr>
        <p:spPr>
          <a:xfrm>
            <a:off x="838202" y="1825625"/>
            <a:ext cx="3478160" cy="4351338"/>
          </a:xfrm>
        </p:spPr>
        <p:txBody>
          <a:bodyPr>
            <a:normAutofit/>
          </a:bodyPr>
          <a:lstStyle/>
          <a:p>
            <a:pPr marL="0" indent="0">
              <a:buNone/>
            </a:pPr>
            <a:r>
              <a:rPr lang="en-AU" sz="2400" dirty="0">
                <a:latin typeface="Arial" panose="020B0604020202020204" pitchFamily="34" charset="0"/>
              </a:rPr>
              <a:t>A</a:t>
            </a:r>
            <a:r>
              <a:rPr lang="en-AU" sz="2400" b="0" u="none" strike="noStrike" baseline="0" dirty="0">
                <a:latin typeface="Arial" panose="020B0604020202020204" pitchFamily="34" charset="0"/>
              </a:rPr>
              <a:t>ssess the impact that developments in technologies have had on the accumulation of evidence for scientific theories, laws and models:</a:t>
            </a:r>
          </a:p>
          <a:p>
            <a:endParaRPr lang="en-AU" sz="2400" b="0" u="none" strike="noStrike" baseline="0" dirty="0">
              <a:latin typeface="Arial" panose="020B0604020202020204" pitchFamily="34" charset="0"/>
            </a:endParaRPr>
          </a:p>
          <a:p>
            <a:r>
              <a:rPr lang="en-AU" sz="2400" b="1" u="none" strike="noStrike" baseline="0" dirty="0">
                <a:latin typeface="Arial" panose="020B0604020202020204" pitchFamily="34" charset="0"/>
              </a:rPr>
              <a:t>the Hadron collider and discovery of the Higgs boson </a:t>
            </a:r>
          </a:p>
          <a:p>
            <a:endParaRPr lang="en-AU" sz="2400" dirty="0"/>
          </a:p>
        </p:txBody>
      </p:sp>
    </p:spTree>
    <p:extLst>
      <p:ext uri="{BB962C8B-B14F-4D97-AF65-F5344CB8AC3E}">
        <p14:creationId xmlns:p14="http://schemas.microsoft.com/office/powerpoint/2010/main" val="740981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E42B4-81F8-9338-DE2D-82213D56E6D2}"/>
              </a:ext>
            </a:extLst>
          </p:cNvPr>
          <p:cNvSpPr>
            <a:spLocks noGrp="1"/>
          </p:cNvSpPr>
          <p:nvPr>
            <p:ph type="title"/>
          </p:nvPr>
        </p:nvSpPr>
        <p:spPr>
          <a:xfrm>
            <a:off x="4702628" y="365125"/>
            <a:ext cx="6651171" cy="1325563"/>
          </a:xfrm>
        </p:spPr>
        <p:txBody>
          <a:bodyPr>
            <a:normAutofit/>
          </a:bodyPr>
          <a:lstStyle/>
          <a:p>
            <a:r>
              <a:rPr lang="en-AU" sz="4200" b="1" u="none" strike="noStrike" baseline="0">
                <a:latin typeface="Arial" panose="020B0604020202020204" pitchFamily="34" charset="0"/>
              </a:rPr>
              <a:t>The Large Hadron Collider (LHC)</a:t>
            </a:r>
            <a:endParaRPr lang="en-AU" sz="4200"/>
          </a:p>
        </p:txBody>
      </p:sp>
      <p:sp>
        <p:nvSpPr>
          <p:cNvPr id="3" name="Content Placeholder 2">
            <a:extLst>
              <a:ext uri="{FF2B5EF4-FFF2-40B4-BE49-F238E27FC236}">
                <a16:creationId xmlns:a16="http://schemas.microsoft.com/office/drawing/2014/main" id="{0C9DFDA1-04BE-4594-EBC0-AC58C7BC50B7}"/>
              </a:ext>
            </a:extLst>
          </p:cNvPr>
          <p:cNvSpPr>
            <a:spLocks noGrp="1"/>
          </p:cNvSpPr>
          <p:nvPr>
            <p:ph idx="1"/>
          </p:nvPr>
        </p:nvSpPr>
        <p:spPr>
          <a:xfrm>
            <a:off x="4983480" y="1825625"/>
            <a:ext cx="6487886" cy="4351338"/>
          </a:xfrm>
        </p:spPr>
        <p:txBody>
          <a:bodyPr>
            <a:normAutofit/>
          </a:bodyPr>
          <a:lstStyle/>
          <a:p>
            <a:r>
              <a:rPr lang="en-AU" b="1" dirty="0">
                <a:solidFill>
                  <a:srgbClr val="FFFF00"/>
                </a:solidFill>
              </a:rPr>
              <a:t>Watch </a:t>
            </a:r>
            <a:r>
              <a:rPr lang="en-GB" b="1" dirty="0">
                <a:solidFill>
                  <a:srgbClr val="FFFF00"/>
                </a:solidFill>
              </a:rPr>
              <a:t>6.2.1.4 - What's Really Happening At CERN (17 min)</a:t>
            </a:r>
            <a:endParaRPr lang="en-AU" b="1" dirty="0">
              <a:solidFill>
                <a:srgbClr val="FFFF00"/>
              </a:solidFill>
            </a:endParaRPr>
          </a:p>
          <a:p>
            <a:r>
              <a:rPr lang="en-AU" b="1" dirty="0">
                <a:solidFill>
                  <a:srgbClr val="FFFF00"/>
                </a:solidFill>
              </a:rPr>
              <a:t>Watch </a:t>
            </a:r>
            <a:r>
              <a:rPr lang="en-GB" b="1" dirty="0">
                <a:solidFill>
                  <a:srgbClr val="FFFF00"/>
                </a:solidFill>
              </a:rPr>
              <a:t>6.2.1.4 - The basics of the Higgs boson (7 min)</a:t>
            </a:r>
            <a:endParaRPr lang="en-AU" b="1" dirty="0">
              <a:solidFill>
                <a:srgbClr val="FFFF00"/>
              </a:solidFill>
            </a:endParaRPr>
          </a:p>
          <a:p>
            <a:endParaRPr lang="en-AU" dirty="0"/>
          </a:p>
          <a:p>
            <a:r>
              <a:rPr lang="en-AU" dirty="0"/>
              <a:t>Describe how the LHC has impacted the development of the atomic model.</a:t>
            </a:r>
          </a:p>
        </p:txBody>
      </p:sp>
      <p:pic>
        <p:nvPicPr>
          <p:cNvPr id="7" name="Picture 6" descr="A colorful spheres in a circle&#10;&#10;Description automatically generated">
            <a:extLst>
              <a:ext uri="{FF2B5EF4-FFF2-40B4-BE49-F238E27FC236}">
                <a16:creationId xmlns:a16="http://schemas.microsoft.com/office/drawing/2014/main" id="{C4B45BEA-9362-1EFC-A4EE-CA0E647D827B}"/>
              </a:ext>
            </a:extLst>
          </p:cNvPr>
          <p:cNvPicPr>
            <a:picLocks noChangeAspect="1"/>
          </p:cNvPicPr>
          <p:nvPr/>
        </p:nvPicPr>
        <p:blipFill>
          <a:blip r:embed="rId3">
            <a:extLst>
              <a:ext uri="{28A0092B-C50C-407E-A947-70E740481C1C}">
                <a14:useLocalDpi xmlns:a14="http://schemas.microsoft.com/office/drawing/2010/main" val="0"/>
              </a:ext>
            </a:extLst>
          </a:blip>
          <a:srcRect l="18928" r="17739"/>
          <a:stretch/>
        </p:blipFill>
        <p:spPr>
          <a:xfrm>
            <a:off x="20" y="10"/>
            <a:ext cx="4343380" cy="6857990"/>
          </a:xfrm>
          <a:prstGeom prst="rect">
            <a:avLst/>
          </a:prstGeom>
        </p:spPr>
      </p:pic>
    </p:spTree>
    <p:extLst>
      <p:ext uri="{BB962C8B-B14F-4D97-AF65-F5344CB8AC3E}">
        <p14:creationId xmlns:p14="http://schemas.microsoft.com/office/powerpoint/2010/main" val="3526273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6F3BE-4C0A-2387-0CD3-C864029C0CFA}"/>
              </a:ext>
            </a:extLst>
          </p:cNvPr>
          <p:cNvSpPr>
            <a:spLocks noGrp="1"/>
          </p:cNvSpPr>
          <p:nvPr>
            <p:ph type="title"/>
          </p:nvPr>
        </p:nvSpPr>
        <p:spPr/>
        <p:txBody>
          <a:bodyPr>
            <a:normAutofit fontScale="90000"/>
          </a:bodyPr>
          <a:lstStyle/>
          <a:p>
            <a:r>
              <a:rPr lang="en-AU" dirty="0"/>
              <a:t>Potential Experiments: Temperature on Volume of Gas</a:t>
            </a:r>
          </a:p>
        </p:txBody>
      </p:sp>
      <p:sp>
        <p:nvSpPr>
          <p:cNvPr id="3" name="Content Placeholder 2">
            <a:extLst>
              <a:ext uri="{FF2B5EF4-FFF2-40B4-BE49-F238E27FC236}">
                <a16:creationId xmlns:a16="http://schemas.microsoft.com/office/drawing/2014/main" id="{B6BB05E3-7DA6-D277-9EE5-DC0B926125E4}"/>
              </a:ext>
            </a:extLst>
          </p:cNvPr>
          <p:cNvSpPr>
            <a:spLocks noGrp="1"/>
          </p:cNvSpPr>
          <p:nvPr>
            <p:ph idx="1"/>
          </p:nvPr>
        </p:nvSpPr>
        <p:spPr/>
        <p:txBody>
          <a:bodyPr/>
          <a:lstStyle/>
          <a:p>
            <a:pPr marL="514350" indent="-514350">
              <a:buFont typeface="+mj-lt"/>
              <a:buAutoNum type="arabicPeriod"/>
            </a:pPr>
            <a:r>
              <a:rPr lang="en-AU" dirty="0"/>
              <a:t>Balloon volume in (hot, cold) water</a:t>
            </a:r>
          </a:p>
          <a:p>
            <a:pPr marL="514350" indent="-514350">
              <a:buFont typeface="+mj-lt"/>
              <a:buAutoNum type="arabicPeriod"/>
            </a:pPr>
            <a:r>
              <a:rPr lang="en-AU" dirty="0"/>
              <a:t>Syringe in hot/cold water</a:t>
            </a:r>
          </a:p>
        </p:txBody>
      </p:sp>
      <p:pic>
        <p:nvPicPr>
          <p:cNvPr id="5" name="Picture 4" descr="A group of people in a hot air balloon&#10;&#10;Description automatically generated">
            <a:extLst>
              <a:ext uri="{FF2B5EF4-FFF2-40B4-BE49-F238E27FC236}">
                <a16:creationId xmlns:a16="http://schemas.microsoft.com/office/drawing/2014/main" id="{40DA1AD8-2F10-15FE-ECC9-8ACAC3B474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7582" y="3062037"/>
            <a:ext cx="5017139" cy="3430838"/>
          </a:xfrm>
          <a:prstGeom prst="rect">
            <a:avLst/>
          </a:prstGeom>
        </p:spPr>
      </p:pic>
    </p:spTree>
    <p:extLst>
      <p:ext uri="{BB962C8B-B14F-4D97-AF65-F5344CB8AC3E}">
        <p14:creationId xmlns:p14="http://schemas.microsoft.com/office/powerpoint/2010/main" val="2325765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BF450-405C-5CA7-12C7-461AC9524C4E}"/>
              </a:ext>
            </a:extLst>
          </p:cNvPr>
          <p:cNvSpPr>
            <a:spLocks noGrp="1"/>
          </p:cNvSpPr>
          <p:nvPr>
            <p:ph type="title"/>
          </p:nvPr>
        </p:nvSpPr>
        <p:spPr/>
        <p:txBody>
          <a:bodyPr/>
          <a:lstStyle/>
          <a:p>
            <a:r>
              <a:rPr lang="en-AU" dirty="0"/>
              <a:t>Past Paper Question</a:t>
            </a:r>
          </a:p>
        </p:txBody>
      </p:sp>
      <p:sp>
        <p:nvSpPr>
          <p:cNvPr id="3" name="Content Placeholder 2">
            <a:extLst>
              <a:ext uri="{FF2B5EF4-FFF2-40B4-BE49-F238E27FC236}">
                <a16:creationId xmlns:a16="http://schemas.microsoft.com/office/drawing/2014/main" id="{BEA8082B-1075-7993-ABDF-9CBA5654E7A0}"/>
              </a:ext>
            </a:extLst>
          </p:cNvPr>
          <p:cNvSpPr>
            <a:spLocks noGrp="1"/>
          </p:cNvSpPr>
          <p:nvPr>
            <p:ph idx="1"/>
          </p:nvPr>
        </p:nvSpPr>
        <p:spPr/>
        <p:txBody>
          <a:bodyPr/>
          <a:lstStyle/>
          <a:p>
            <a:r>
              <a:rPr lang="en-GB" dirty="0">
                <a:solidFill>
                  <a:srgbClr val="FFFF00"/>
                </a:solidFill>
              </a:rPr>
              <a:t>Complete 6.2.1.4 - The LHC and Higgs Boson Past Paper Question - 2022 Q30</a:t>
            </a:r>
            <a:endParaRPr lang="en-AU" dirty="0">
              <a:solidFill>
                <a:srgbClr val="FFFF00"/>
              </a:solidFill>
            </a:endParaRPr>
          </a:p>
        </p:txBody>
      </p:sp>
    </p:spTree>
    <p:extLst>
      <p:ext uri="{BB962C8B-B14F-4D97-AF65-F5344CB8AC3E}">
        <p14:creationId xmlns:p14="http://schemas.microsoft.com/office/powerpoint/2010/main" val="42832616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AA481-8C3D-7FC3-88A0-2D9AFE53E239}"/>
              </a:ext>
            </a:extLst>
          </p:cNvPr>
          <p:cNvSpPr>
            <a:spLocks noGrp="1"/>
          </p:cNvSpPr>
          <p:nvPr>
            <p:ph type="title"/>
          </p:nvPr>
        </p:nvSpPr>
        <p:spPr/>
        <p:txBody>
          <a:bodyPr/>
          <a:lstStyle/>
          <a:p>
            <a:r>
              <a:rPr lang="en-AU" dirty="0"/>
              <a:t>6.2.2</a:t>
            </a:r>
          </a:p>
        </p:txBody>
      </p:sp>
      <p:sp>
        <p:nvSpPr>
          <p:cNvPr id="3" name="Content Placeholder 2">
            <a:extLst>
              <a:ext uri="{FF2B5EF4-FFF2-40B4-BE49-F238E27FC236}">
                <a16:creationId xmlns:a16="http://schemas.microsoft.com/office/drawing/2014/main" id="{7BEE1414-1373-8EA8-AAB3-D651632ECBE7}"/>
              </a:ext>
            </a:extLst>
          </p:cNvPr>
          <p:cNvSpPr>
            <a:spLocks noGrp="1"/>
          </p:cNvSpPr>
          <p:nvPr>
            <p:ph idx="1"/>
          </p:nvPr>
        </p:nvSpPr>
        <p:spPr>
          <a:xfrm>
            <a:off x="1120000" y="1825624"/>
            <a:ext cx="10233800" cy="4749633"/>
          </a:xfrm>
        </p:spPr>
        <p:txBody>
          <a:bodyPr>
            <a:normAutofit fontScale="92500" lnSpcReduction="10000"/>
          </a:bodyPr>
          <a:lstStyle/>
          <a:p>
            <a:pPr marL="0" indent="0">
              <a:buNone/>
            </a:pPr>
            <a:r>
              <a:rPr lang="en-AU" dirty="0">
                <a:solidFill>
                  <a:schemeClr val="tx1"/>
                </a:solidFill>
                <a:latin typeface="Arial" panose="020B0604020202020204" pitchFamily="34" charset="0"/>
              </a:rPr>
              <a:t>U</a:t>
            </a:r>
            <a:r>
              <a:rPr lang="en-AU" sz="2800" b="0" u="none" strike="noStrike" baseline="0" dirty="0">
                <a:solidFill>
                  <a:schemeClr val="tx1"/>
                </a:solidFill>
                <a:latin typeface="Arial" panose="020B0604020202020204" pitchFamily="34" charset="0"/>
              </a:rPr>
              <a:t>sing examples, assess the impact that developments in scientific theories, laws and models have had on the development of new technologies, including but not limited to: </a:t>
            </a:r>
          </a:p>
          <a:p>
            <a:pPr marL="0" indent="0">
              <a:buNone/>
            </a:pPr>
            <a:endParaRPr lang="en-AU" sz="2800" b="0" u="none" strike="noStrike" baseline="0" dirty="0">
              <a:solidFill>
                <a:schemeClr val="tx1"/>
              </a:solidFill>
              <a:latin typeface="Arial" panose="020B0604020202020204" pitchFamily="34" charset="0"/>
            </a:endParaRPr>
          </a:p>
          <a:p>
            <a:r>
              <a:rPr lang="en-AU" sz="2800" b="0" u="none" strike="noStrike" baseline="0" dirty="0">
                <a:solidFill>
                  <a:schemeClr val="tx1"/>
                </a:solidFill>
                <a:latin typeface="Arial" panose="020B0604020202020204" pitchFamily="34" charset="0"/>
              </a:rPr>
              <a:t>the laws of refraction and reflection on the development of microscopes and telescopes </a:t>
            </a:r>
          </a:p>
          <a:p>
            <a:r>
              <a:rPr lang="en-AU" sz="2800" b="0" u="none" strike="noStrike" baseline="0" dirty="0">
                <a:solidFill>
                  <a:schemeClr val="tx1"/>
                </a:solidFill>
                <a:latin typeface="Arial" panose="020B0604020202020204" pitchFamily="34" charset="0"/>
              </a:rPr>
              <a:t>radioact</a:t>
            </a:r>
            <a:r>
              <a:rPr lang="en-AU" sz="2800" u="none" strike="noStrike" baseline="0" dirty="0">
                <a:solidFill>
                  <a:schemeClr val="tx1"/>
                </a:solidFill>
                <a:latin typeface="Arial" panose="020B0604020202020204" pitchFamily="34" charset="0"/>
              </a:rPr>
              <a:t>ivity and radioactive decay on the development of </a:t>
            </a:r>
            <a:r>
              <a:rPr lang="en-AU" sz="2800" b="0" u="none" strike="noStrike" baseline="0" dirty="0">
                <a:solidFill>
                  <a:schemeClr val="tx1"/>
                </a:solidFill>
                <a:latin typeface="Arial" panose="020B0604020202020204" pitchFamily="34" charset="0"/>
              </a:rPr>
              <a:t>radiotherapy and nuclear bombs </a:t>
            </a:r>
          </a:p>
          <a:p>
            <a:r>
              <a:rPr lang="en-AU" sz="2800" b="0" u="none" strike="noStrike" baseline="0" dirty="0">
                <a:solidFill>
                  <a:schemeClr val="tx1"/>
                </a:solidFill>
                <a:latin typeface="Arial" panose="020B0604020202020204" pitchFamily="34" charset="0"/>
              </a:rPr>
              <a:t>the discovery of the structure of DNA and the development of biotechnologies to genetically modify organisms </a:t>
            </a:r>
          </a:p>
          <a:p>
            <a:r>
              <a:rPr lang="en-AU" sz="2800" b="0" u="none" strike="noStrike" baseline="0" dirty="0">
                <a:solidFill>
                  <a:schemeClr val="tx1"/>
                </a:solidFill>
                <a:latin typeface="Arial" panose="020B0604020202020204" pitchFamily="34" charset="0"/>
              </a:rPr>
              <a:t>Newton’s laws and the technology required to build buildings capable of withstanding earthquakes</a:t>
            </a:r>
            <a:endParaRPr lang="en-AU" dirty="0"/>
          </a:p>
        </p:txBody>
      </p:sp>
    </p:spTree>
    <p:extLst>
      <p:ext uri="{BB962C8B-B14F-4D97-AF65-F5344CB8AC3E}">
        <p14:creationId xmlns:p14="http://schemas.microsoft.com/office/powerpoint/2010/main" val="960866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09955-CB7B-D1F7-4973-E6EE66E8D995}"/>
              </a:ext>
            </a:extLst>
          </p:cNvPr>
          <p:cNvSpPr>
            <a:spLocks noGrp="1"/>
          </p:cNvSpPr>
          <p:nvPr>
            <p:ph type="title"/>
          </p:nvPr>
        </p:nvSpPr>
        <p:spPr/>
        <p:txBody>
          <a:bodyPr/>
          <a:lstStyle/>
          <a:p>
            <a:r>
              <a:rPr lang="en-AU" dirty="0"/>
              <a:t>6.2.2.1 – Reflection vs Refraction</a:t>
            </a:r>
          </a:p>
        </p:txBody>
      </p:sp>
      <p:pic>
        <p:nvPicPr>
          <p:cNvPr id="5" name="Content Placeholder 4" descr="A diagram of refracted ray&#10;&#10;Description automatically generated">
            <a:extLst>
              <a:ext uri="{FF2B5EF4-FFF2-40B4-BE49-F238E27FC236}">
                <a16:creationId xmlns:a16="http://schemas.microsoft.com/office/drawing/2014/main" id="{F2B45F12-2103-A891-BEA2-742E523028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4793" y="1584301"/>
            <a:ext cx="6564988" cy="4833986"/>
          </a:xfrm>
        </p:spPr>
      </p:pic>
    </p:spTree>
    <p:extLst>
      <p:ext uri="{BB962C8B-B14F-4D97-AF65-F5344CB8AC3E}">
        <p14:creationId xmlns:p14="http://schemas.microsoft.com/office/powerpoint/2010/main" val="21371430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4E067D0-C0D5-42A4-91D0-5DE8E5E9A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26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D763381D-A6F0-49F6-A51E-F8B8E0D9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A74350-6E55-7DFB-5BF9-1A4706764894}"/>
              </a:ext>
            </a:extLst>
          </p:cNvPr>
          <p:cNvSpPr>
            <a:spLocks noGrp="1"/>
          </p:cNvSpPr>
          <p:nvPr>
            <p:ph type="title"/>
          </p:nvPr>
        </p:nvSpPr>
        <p:spPr>
          <a:xfrm>
            <a:off x="838201" y="365125"/>
            <a:ext cx="4827104" cy="1325563"/>
          </a:xfrm>
        </p:spPr>
        <p:txBody>
          <a:bodyPr>
            <a:normAutofit/>
          </a:bodyPr>
          <a:lstStyle/>
          <a:p>
            <a:r>
              <a:rPr lang="en-AU" sz="5000"/>
              <a:t>Law of Reflection</a:t>
            </a:r>
          </a:p>
        </p:txBody>
      </p:sp>
      <p:sp>
        <p:nvSpPr>
          <p:cNvPr id="3" name="Content Placeholder 2">
            <a:extLst>
              <a:ext uri="{FF2B5EF4-FFF2-40B4-BE49-F238E27FC236}">
                <a16:creationId xmlns:a16="http://schemas.microsoft.com/office/drawing/2014/main" id="{3AF71A30-3080-D205-2241-0B57AF55CAE7}"/>
              </a:ext>
            </a:extLst>
          </p:cNvPr>
          <p:cNvSpPr>
            <a:spLocks noGrp="1"/>
          </p:cNvSpPr>
          <p:nvPr>
            <p:ph idx="1"/>
          </p:nvPr>
        </p:nvSpPr>
        <p:spPr>
          <a:xfrm>
            <a:off x="1120000" y="1825625"/>
            <a:ext cx="4545305" cy="4351338"/>
          </a:xfrm>
        </p:spPr>
        <p:txBody>
          <a:bodyPr>
            <a:normAutofit/>
          </a:bodyPr>
          <a:lstStyle/>
          <a:p>
            <a:r>
              <a:rPr lang="en-GB" dirty="0"/>
              <a:t>The law of reflection states that the incident ray, the reflected ray, and the normal to the surface of the mirror all lie in the same plane. Furthermore, the angle of reflection (</a:t>
            </a:r>
            <a:r>
              <a:rPr lang="en-GB" i="1" dirty="0"/>
              <a:t>r</a:t>
            </a:r>
            <a:r>
              <a:rPr lang="en-GB" dirty="0"/>
              <a:t>) is equal to the angle of incidence (</a:t>
            </a:r>
            <a:r>
              <a:rPr lang="en-GB" i="1" dirty="0" err="1"/>
              <a:t>i</a:t>
            </a:r>
            <a:r>
              <a:rPr lang="en-GB" dirty="0"/>
              <a:t>). Both angles are measured with respect to the normal to the mirror. </a:t>
            </a:r>
            <a:endParaRPr lang="en-AU" dirty="0"/>
          </a:p>
        </p:txBody>
      </p:sp>
      <p:pic>
        <p:nvPicPr>
          <p:cNvPr id="7" name="Picture 6" descr="A screenshot of a computer&#10;&#10;Description automatically generated">
            <a:extLst>
              <a:ext uri="{FF2B5EF4-FFF2-40B4-BE49-F238E27FC236}">
                <a16:creationId xmlns:a16="http://schemas.microsoft.com/office/drawing/2014/main" id="{51AAE85D-9B83-D437-80A4-44200C3C73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4531" y="2058933"/>
            <a:ext cx="4854495" cy="2740134"/>
          </a:xfrm>
          <a:prstGeom prst="rect">
            <a:avLst/>
          </a:prstGeom>
        </p:spPr>
      </p:pic>
    </p:spTree>
    <p:extLst>
      <p:ext uri="{BB962C8B-B14F-4D97-AF65-F5344CB8AC3E}">
        <p14:creationId xmlns:p14="http://schemas.microsoft.com/office/powerpoint/2010/main" val="3762653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4E067D0-C0D5-42A4-91D0-5DE8E5E9A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26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D763381D-A6F0-49F6-A51E-F8B8E0D9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602914-070F-3421-5DE3-E91B9AD07D7A}"/>
              </a:ext>
            </a:extLst>
          </p:cNvPr>
          <p:cNvSpPr>
            <a:spLocks noGrp="1"/>
          </p:cNvSpPr>
          <p:nvPr>
            <p:ph type="title"/>
          </p:nvPr>
        </p:nvSpPr>
        <p:spPr>
          <a:xfrm>
            <a:off x="838201" y="365125"/>
            <a:ext cx="4827104" cy="1325563"/>
          </a:xfrm>
        </p:spPr>
        <p:txBody>
          <a:bodyPr>
            <a:normAutofit/>
          </a:bodyPr>
          <a:lstStyle/>
          <a:p>
            <a:r>
              <a:rPr lang="en-AU" sz="5000"/>
              <a:t>Law of Refraction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0E907E-31DE-0C14-37C4-8C26B9F4DFBE}"/>
                  </a:ext>
                </a:extLst>
              </p:cNvPr>
              <p:cNvSpPr>
                <a:spLocks noGrp="1"/>
              </p:cNvSpPr>
              <p:nvPr>
                <p:ph idx="1"/>
              </p:nvPr>
            </p:nvSpPr>
            <p:spPr>
              <a:xfrm>
                <a:off x="1120000" y="1825625"/>
                <a:ext cx="4545305" cy="4351338"/>
              </a:xfrm>
            </p:spPr>
            <p:txBody>
              <a:bodyPr>
                <a:normAutofit fontScale="85000" lnSpcReduction="20000"/>
              </a:bodyPr>
              <a:lstStyle/>
              <a:p>
                <a:r>
                  <a:rPr lang="en-GB" dirty="0">
                    <a:latin typeface="+mj-lt"/>
                  </a:rPr>
                  <a:t>The law of refraction states that the incident ray, the refracted ray, and the normal to the interface, all lie in the same plane.</a:t>
                </a:r>
              </a:p>
              <a:p>
                <a:endParaRPr lang="en-GB" dirty="0">
                  <a:latin typeface="+mj-lt"/>
                </a:endParaRPr>
              </a:p>
              <a:p>
                <a:r>
                  <a:rPr lang="en-GB" dirty="0">
                    <a:latin typeface="+mj-lt"/>
                  </a:rPr>
                  <a:t> Furthermore:</a:t>
                </a:r>
              </a:p>
              <a:p>
                <a:pPr marL="0" indent="0">
                  <a:buNone/>
                </a:pPr>
                <a14:m>
                  <m:oMathPara xmlns:m="http://schemas.openxmlformats.org/officeDocument/2006/math">
                    <m:oMathParaPr>
                      <m:jc m:val="centerGroup"/>
                    </m:oMathParaPr>
                    <m:oMath xmlns:m="http://schemas.openxmlformats.org/officeDocument/2006/math">
                      <m:r>
                        <a:rPr lang="en-AU" b="0" i="1" smtClean="0">
                          <a:latin typeface="Cambria Math" panose="02040503050406030204" pitchFamily="18" charset="0"/>
                        </a:rPr>
                        <m:t>𝑛</m:t>
                      </m:r>
                      <m:r>
                        <a:rPr lang="en-AU" b="0" i="1" baseline="-25000" smtClean="0">
                          <a:latin typeface="Cambria Math" panose="02040503050406030204" pitchFamily="18" charset="0"/>
                        </a:rPr>
                        <m:t>1</m:t>
                      </m:r>
                      <m:r>
                        <a:rPr lang="en-AU" b="0" i="1" smtClean="0">
                          <a:latin typeface="Cambria Math" panose="02040503050406030204" pitchFamily="18" charset="0"/>
                        </a:rPr>
                        <m:t>.</m:t>
                      </m:r>
                      <m:r>
                        <a:rPr lang="en-AU" b="0" i="1" smtClean="0">
                          <a:latin typeface="Cambria Math" panose="02040503050406030204" pitchFamily="18" charset="0"/>
                        </a:rPr>
                        <m:t>𝑠𝑖𝑛</m:t>
                      </m:r>
                      <m:r>
                        <a:rPr lang="en-AU" b="0" i="1" smtClean="0">
                          <a:latin typeface="Cambria Math" panose="02040503050406030204" pitchFamily="18" charset="0"/>
                          <a:ea typeface="Cambria Math" panose="02040503050406030204" pitchFamily="18" charset="0"/>
                        </a:rPr>
                        <m:t>𝜃</m:t>
                      </m:r>
                      <m:r>
                        <a:rPr lang="en-AU" b="0" i="1" baseline="-25000" smtClean="0">
                          <a:latin typeface="Cambria Math" panose="02040503050406030204" pitchFamily="18" charset="0"/>
                          <a:ea typeface="Cambria Math" panose="02040503050406030204" pitchFamily="18" charset="0"/>
                        </a:rPr>
                        <m:t>1</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𝑛</m:t>
                      </m:r>
                      <m:r>
                        <a:rPr lang="en-AU" b="0" i="1" baseline="-25000" smtClean="0">
                          <a:latin typeface="Cambria Math" panose="02040503050406030204" pitchFamily="18" charset="0"/>
                          <a:ea typeface="Cambria Math" panose="02040503050406030204" pitchFamily="18" charset="0"/>
                        </a:rPr>
                        <m:t>2</m:t>
                      </m:r>
                      <m:r>
                        <a:rPr lang="en-AU" b="0" i="1" smtClean="0">
                          <a:latin typeface="Cambria Math" panose="02040503050406030204" pitchFamily="18" charset="0"/>
                          <a:ea typeface="Cambria Math" panose="02040503050406030204" pitchFamily="18" charset="0"/>
                        </a:rPr>
                        <m:t>.</m:t>
                      </m:r>
                      <m:r>
                        <a:rPr lang="en-AU" b="0" i="1" smtClean="0">
                          <a:latin typeface="Cambria Math" panose="02040503050406030204" pitchFamily="18" charset="0"/>
                          <a:ea typeface="Cambria Math" panose="02040503050406030204" pitchFamily="18" charset="0"/>
                        </a:rPr>
                        <m:t>𝑠𝑖𝑛</m:t>
                      </m:r>
                      <m:r>
                        <a:rPr lang="en-AU" b="0" i="1" smtClean="0">
                          <a:latin typeface="Cambria Math" panose="02040503050406030204" pitchFamily="18" charset="0"/>
                          <a:ea typeface="Cambria Math" panose="02040503050406030204" pitchFamily="18" charset="0"/>
                        </a:rPr>
                        <m:t>𝜃</m:t>
                      </m:r>
                      <m:r>
                        <a:rPr lang="en-AU" b="0" i="1" baseline="-25000" smtClean="0">
                          <a:latin typeface="Cambria Math" panose="02040503050406030204" pitchFamily="18" charset="0"/>
                          <a:ea typeface="Cambria Math" panose="02040503050406030204" pitchFamily="18" charset="0"/>
                        </a:rPr>
                        <m:t>2</m:t>
                      </m:r>
                    </m:oMath>
                  </m:oMathPara>
                </a14:m>
                <a:endParaRPr lang="en-GB" dirty="0">
                  <a:latin typeface="+mj-lt"/>
                </a:endParaRPr>
              </a:p>
              <a:p>
                <a:endParaRPr lang="en-GB" dirty="0">
                  <a:latin typeface="+mj-lt"/>
                </a:endParaRPr>
              </a:p>
              <a:p>
                <a:r>
                  <a:rPr lang="en-GB" dirty="0">
                    <a:latin typeface="+mj-lt"/>
                  </a:rPr>
                  <a:t>Thus, the law of refraction predicts that a light-ray always deviates more towards the normal in the optically denser medium.</a:t>
                </a:r>
              </a:p>
              <a:p>
                <a:pPr marL="0" indent="0">
                  <a:buNone/>
                </a:pPr>
                <a:endParaRPr lang="en-AU" baseline="-25000" dirty="0">
                  <a:latin typeface="+mj-lt"/>
                </a:endParaRPr>
              </a:p>
            </p:txBody>
          </p:sp>
        </mc:Choice>
        <mc:Fallback xmlns="">
          <p:sp>
            <p:nvSpPr>
              <p:cNvPr id="3" name="Content Placeholder 2">
                <a:extLst>
                  <a:ext uri="{FF2B5EF4-FFF2-40B4-BE49-F238E27FC236}">
                    <a16:creationId xmlns:a16="http://schemas.microsoft.com/office/drawing/2014/main" id="{F20E907E-31DE-0C14-37C4-8C26B9F4DFBE}"/>
                  </a:ext>
                </a:extLst>
              </p:cNvPr>
              <p:cNvSpPr>
                <a:spLocks noGrp="1" noRot="1" noChangeAspect="1" noMove="1" noResize="1" noEditPoints="1" noAdjustHandles="1" noChangeArrowheads="1" noChangeShapeType="1" noTextEdit="1"/>
              </p:cNvSpPr>
              <p:nvPr>
                <p:ph idx="1"/>
              </p:nvPr>
            </p:nvSpPr>
            <p:spPr>
              <a:xfrm>
                <a:off x="1120000" y="1825625"/>
                <a:ext cx="4545305" cy="4351338"/>
              </a:xfrm>
              <a:blipFill>
                <a:blip r:embed="rId3"/>
                <a:stretch>
                  <a:fillRect/>
                </a:stretch>
              </a:blipFill>
            </p:spPr>
            <p:txBody>
              <a:bodyPr/>
              <a:lstStyle/>
              <a:p>
                <a:r>
                  <a:rPr lang="en-AU">
                    <a:noFill/>
                  </a:rPr>
                  <a:t> </a:t>
                </a:r>
              </a:p>
            </p:txBody>
          </p:sp>
        </mc:Fallback>
      </mc:AlternateContent>
      <p:pic>
        <p:nvPicPr>
          <p:cNvPr id="7" name="Picture 6" descr="A black screen with white text&#10;&#10;Description automatically generated">
            <a:extLst>
              <a:ext uri="{FF2B5EF4-FFF2-40B4-BE49-F238E27FC236}">
                <a16:creationId xmlns:a16="http://schemas.microsoft.com/office/drawing/2014/main" id="{F98EE314-B0AF-4225-7D7B-5955979E0C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4531" y="1022798"/>
            <a:ext cx="4854495" cy="4812404"/>
          </a:xfrm>
          <a:prstGeom prst="rect">
            <a:avLst/>
          </a:prstGeom>
        </p:spPr>
      </p:pic>
    </p:spTree>
    <p:extLst>
      <p:ext uri="{BB962C8B-B14F-4D97-AF65-F5344CB8AC3E}">
        <p14:creationId xmlns:p14="http://schemas.microsoft.com/office/powerpoint/2010/main" val="2667138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1E3D8-007F-95DC-2080-A464DA0A7591}"/>
              </a:ext>
            </a:extLst>
          </p:cNvPr>
          <p:cNvSpPr>
            <a:spLocks noGrp="1"/>
          </p:cNvSpPr>
          <p:nvPr>
            <p:ph type="title"/>
          </p:nvPr>
        </p:nvSpPr>
        <p:spPr/>
        <p:txBody>
          <a:bodyPr/>
          <a:lstStyle/>
          <a:p>
            <a:r>
              <a:rPr lang="en-AU" dirty="0"/>
              <a:t>Reflection &amp; Microscope</a:t>
            </a:r>
          </a:p>
        </p:txBody>
      </p:sp>
      <p:pic>
        <p:nvPicPr>
          <p:cNvPr id="5" name="Content Placeholder 4" descr="Diagram of a microscope showing different types of light&#10;&#10;Description automatically generated">
            <a:extLst>
              <a:ext uri="{FF2B5EF4-FFF2-40B4-BE49-F238E27FC236}">
                <a16:creationId xmlns:a16="http://schemas.microsoft.com/office/drawing/2014/main" id="{F0E4EDB1-C395-554D-C6F8-84215102FC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0676" y="1825625"/>
            <a:ext cx="8053222" cy="4351338"/>
          </a:xfrm>
        </p:spPr>
      </p:pic>
    </p:spTree>
    <p:extLst>
      <p:ext uri="{BB962C8B-B14F-4D97-AF65-F5344CB8AC3E}">
        <p14:creationId xmlns:p14="http://schemas.microsoft.com/office/powerpoint/2010/main" val="3143773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C2D7-86BC-1C78-3CD2-E70311ABEE9B}"/>
              </a:ext>
            </a:extLst>
          </p:cNvPr>
          <p:cNvSpPr>
            <a:spLocks noGrp="1"/>
          </p:cNvSpPr>
          <p:nvPr>
            <p:ph type="title"/>
          </p:nvPr>
        </p:nvSpPr>
        <p:spPr/>
        <p:txBody>
          <a:bodyPr/>
          <a:lstStyle/>
          <a:p>
            <a:r>
              <a:rPr lang="en-AU" dirty="0"/>
              <a:t>Reflection &amp; Telescope</a:t>
            </a:r>
          </a:p>
        </p:txBody>
      </p:sp>
      <p:pic>
        <p:nvPicPr>
          <p:cNvPr id="5" name="Content Placeholder 4" descr="A diagram of a telescope&#10;&#10;Description automatically generated">
            <a:extLst>
              <a:ext uri="{FF2B5EF4-FFF2-40B4-BE49-F238E27FC236}">
                <a16:creationId xmlns:a16="http://schemas.microsoft.com/office/drawing/2014/main" id="{94F924A3-0A00-21E4-A21A-9788C81ED0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714" y="1825625"/>
            <a:ext cx="5807146" cy="4351338"/>
          </a:xfrm>
        </p:spPr>
      </p:pic>
    </p:spTree>
    <p:extLst>
      <p:ext uri="{BB962C8B-B14F-4D97-AF65-F5344CB8AC3E}">
        <p14:creationId xmlns:p14="http://schemas.microsoft.com/office/powerpoint/2010/main" val="26501663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95613-9A6D-1168-B6B3-DAA4EDEEE80D}"/>
              </a:ext>
            </a:extLst>
          </p:cNvPr>
          <p:cNvSpPr>
            <a:spLocks noGrp="1"/>
          </p:cNvSpPr>
          <p:nvPr>
            <p:ph type="title"/>
          </p:nvPr>
        </p:nvSpPr>
        <p:spPr/>
        <p:txBody>
          <a:bodyPr/>
          <a:lstStyle/>
          <a:p>
            <a:r>
              <a:rPr lang="en-AU" dirty="0"/>
              <a:t>Reflection Telescopes</a:t>
            </a:r>
          </a:p>
        </p:txBody>
      </p:sp>
      <p:pic>
        <p:nvPicPr>
          <p:cNvPr id="5" name="Content Placeholder 4" descr="A silver cylinder with a black and white logo&#10;&#10;Description automatically generated with medium confidence">
            <a:extLst>
              <a:ext uri="{FF2B5EF4-FFF2-40B4-BE49-F238E27FC236}">
                <a16:creationId xmlns:a16="http://schemas.microsoft.com/office/drawing/2014/main" id="{476366EF-DF59-23EA-0CD5-F2D28ACC17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9787" y="2391569"/>
            <a:ext cx="5715000" cy="3219450"/>
          </a:xfrm>
        </p:spPr>
      </p:pic>
    </p:spTree>
    <p:extLst>
      <p:ext uri="{BB962C8B-B14F-4D97-AF65-F5344CB8AC3E}">
        <p14:creationId xmlns:p14="http://schemas.microsoft.com/office/powerpoint/2010/main" val="2983003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9C3E0-26DE-7E95-3BD2-0FD594AEC28E}"/>
              </a:ext>
            </a:extLst>
          </p:cNvPr>
          <p:cNvSpPr>
            <a:spLocks noGrp="1"/>
          </p:cNvSpPr>
          <p:nvPr>
            <p:ph type="title"/>
          </p:nvPr>
        </p:nvSpPr>
        <p:spPr/>
        <p:txBody>
          <a:bodyPr/>
          <a:lstStyle/>
          <a:p>
            <a:r>
              <a:rPr lang="en-AU" dirty="0"/>
              <a:t>Reflection &amp; Hubble Telescope</a:t>
            </a:r>
          </a:p>
        </p:txBody>
      </p:sp>
      <p:pic>
        <p:nvPicPr>
          <p:cNvPr id="5" name="Content Placeholder 4" descr="A diagram of a machine&#10;&#10;Description automatically generated">
            <a:extLst>
              <a:ext uri="{FF2B5EF4-FFF2-40B4-BE49-F238E27FC236}">
                <a16:creationId xmlns:a16="http://schemas.microsoft.com/office/drawing/2014/main" id="{8DF92F0E-588B-9CBA-4E0C-0B98F12795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775" y="1882205"/>
            <a:ext cx="10233025" cy="4238177"/>
          </a:xfrm>
        </p:spPr>
      </p:pic>
    </p:spTree>
    <p:extLst>
      <p:ext uri="{BB962C8B-B14F-4D97-AF65-F5344CB8AC3E}">
        <p14:creationId xmlns:p14="http://schemas.microsoft.com/office/powerpoint/2010/main" val="1021101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Content Placeholder 4" descr="A diagram of a mirror&#10;&#10;Description automatically generated">
            <a:extLst>
              <a:ext uri="{FF2B5EF4-FFF2-40B4-BE49-F238E27FC236}">
                <a16:creationId xmlns:a16="http://schemas.microsoft.com/office/drawing/2014/main" id="{6154963E-88FB-63FC-D682-B920398C9DFA}"/>
              </a:ext>
            </a:extLst>
          </p:cNvPr>
          <p:cNvPicPr>
            <a:picLocks noChangeAspect="1"/>
          </p:cNvPicPr>
          <p:nvPr/>
        </p:nvPicPr>
        <p:blipFill>
          <a:blip r:embed="rId3">
            <a:extLst>
              <a:ext uri="{28A0092B-C50C-407E-A947-70E740481C1C}">
                <a14:useLocalDpi xmlns:a14="http://schemas.microsoft.com/office/drawing/2010/main" val="0"/>
              </a:ext>
            </a:extLst>
          </a:blip>
          <a:srcRect l="1391" r="-2" b="-2"/>
          <a:stretch/>
        </p:blipFill>
        <p:spPr>
          <a:xfrm>
            <a:off x="4636008" y="10"/>
            <a:ext cx="7555992" cy="6857990"/>
          </a:xfrm>
          <a:prstGeom prst="rect">
            <a:avLst/>
          </a:prstGeom>
        </p:spPr>
      </p:pic>
      <p:sp useBgFill="1">
        <p:nvSpPr>
          <p:cNvPr id="12" name="Rectangle 11">
            <a:extLst>
              <a:ext uri="{FF2B5EF4-FFF2-40B4-BE49-F238E27FC236}">
                <a16:creationId xmlns:a16="http://schemas.microsoft.com/office/drawing/2014/main" id="{DF08D411-D330-485C-B459-784E08E39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ABF23-8D16-DA12-AB54-A2964452548C}"/>
              </a:ext>
            </a:extLst>
          </p:cNvPr>
          <p:cNvSpPr>
            <a:spLocks noGrp="1"/>
          </p:cNvSpPr>
          <p:nvPr>
            <p:ph type="title"/>
          </p:nvPr>
        </p:nvSpPr>
        <p:spPr>
          <a:xfrm>
            <a:off x="838201" y="365125"/>
            <a:ext cx="3478160" cy="1325563"/>
          </a:xfrm>
        </p:spPr>
        <p:txBody>
          <a:bodyPr>
            <a:normAutofit/>
          </a:bodyPr>
          <a:lstStyle/>
          <a:p>
            <a:r>
              <a:rPr lang="en-AU" sz="4400"/>
              <a:t>Reflection &amp; JWST</a:t>
            </a:r>
          </a:p>
        </p:txBody>
      </p:sp>
      <p:sp>
        <p:nvSpPr>
          <p:cNvPr id="9" name="Content Placeholder 8">
            <a:extLst>
              <a:ext uri="{FF2B5EF4-FFF2-40B4-BE49-F238E27FC236}">
                <a16:creationId xmlns:a16="http://schemas.microsoft.com/office/drawing/2014/main" id="{591521D8-832A-7077-A3B4-48761D45BF68}"/>
              </a:ext>
            </a:extLst>
          </p:cNvPr>
          <p:cNvSpPr>
            <a:spLocks noGrp="1"/>
          </p:cNvSpPr>
          <p:nvPr>
            <p:ph idx="1"/>
          </p:nvPr>
        </p:nvSpPr>
        <p:spPr>
          <a:xfrm>
            <a:off x="838202" y="1825625"/>
            <a:ext cx="3478160" cy="4351338"/>
          </a:xfrm>
        </p:spPr>
        <p:txBody>
          <a:bodyPr>
            <a:normAutofit fontScale="92500" lnSpcReduction="10000"/>
          </a:bodyPr>
          <a:lstStyle/>
          <a:p>
            <a:r>
              <a:rPr lang="en-US" dirty="0"/>
              <a:t>JWST is similar to Hubble.</a:t>
            </a:r>
          </a:p>
          <a:p>
            <a:endParaRPr lang="en-US" dirty="0"/>
          </a:p>
          <a:p>
            <a:r>
              <a:rPr lang="en-US" dirty="0"/>
              <a:t>However, Hubble uses a 2.4 m primary mirror and JWST uses a 6.5 m primary mirror.</a:t>
            </a:r>
          </a:p>
          <a:p>
            <a:endParaRPr lang="en-US" dirty="0"/>
          </a:p>
          <a:p>
            <a:r>
              <a:rPr lang="en-US" dirty="0"/>
              <a:t>Light collecting areas:</a:t>
            </a:r>
          </a:p>
          <a:p>
            <a:pPr lvl="1"/>
            <a:r>
              <a:rPr lang="en-US" dirty="0"/>
              <a:t>Hubble: 4.52 m</a:t>
            </a:r>
            <a:r>
              <a:rPr lang="en-US" baseline="30000" dirty="0"/>
              <a:t>2</a:t>
            </a:r>
          </a:p>
          <a:p>
            <a:pPr lvl="1"/>
            <a:r>
              <a:rPr lang="en-US" dirty="0"/>
              <a:t>JWST: 33.18 m</a:t>
            </a:r>
            <a:r>
              <a:rPr lang="en-US" baseline="30000" dirty="0"/>
              <a:t>2</a:t>
            </a:r>
          </a:p>
        </p:txBody>
      </p:sp>
    </p:spTree>
    <p:extLst>
      <p:ext uri="{BB962C8B-B14F-4D97-AF65-F5344CB8AC3E}">
        <p14:creationId xmlns:p14="http://schemas.microsoft.com/office/powerpoint/2010/main" val="2206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erson playing with a slide in a living room&#10;&#10;Description automatically generated">
            <a:extLst>
              <a:ext uri="{FF2B5EF4-FFF2-40B4-BE49-F238E27FC236}">
                <a16:creationId xmlns:a16="http://schemas.microsoft.com/office/drawing/2014/main" id="{AE72E23F-95AB-907B-0026-93E848DAC0A9}"/>
              </a:ext>
            </a:extLst>
          </p:cNvPr>
          <p:cNvPicPr>
            <a:picLocks noChangeAspect="1"/>
          </p:cNvPicPr>
          <p:nvPr/>
        </p:nvPicPr>
        <p:blipFill>
          <a:blip r:embed="rId3">
            <a:extLst>
              <a:ext uri="{28A0092B-C50C-407E-A947-70E740481C1C}">
                <a14:useLocalDpi xmlns:a14="http://schemas.microsoft.com/office/drawing/2010/main" val="0"/>
              </a:ext>
            </a:extLst>
          </a:blip>
          <a:srcRect l="29318" r="11348" b="-1"/>
          <a:stretch/>
        </p:blipFill>
        <p:spPr>
          <a:xfrm>
            <a:off x="6096000" y="10"/>
            <a:ext cx="6096000" cy="6857990"/>
          </a:xfrm>
          <a:prstGeom prst="rect">
            <a:avLst/>
          </a:prstGeom>
        </p:spPr>
      </p:pic>
      <p:sp useBgFill="1">
        <p:nvSpPr>
          <p:cNvPr id="10" name="Rectangle 9">
            <a:extLst>
              <a:ext uri="{FF2B5EF4-FFF2-40B4-BE49-F238E27FC236}">
                <a16:creationId xmlns:a16="http://schemas.microsoft.com/office/drawing/2014/main" id="{A617206B-0857-476C-BCB9-00448DF2C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6F3BE-4C0A-2387-0CD3-C864029C0CFA}"/>
              </a:ext>
            </a:extLst>
          </p:cNvPr>
          <p:cNvSpPr>
            <a:spLocks noGrp="1"/>
          </p:cNvSpPr>
          <p:nvPr>
            <p:ph type="title"/>
          </p:nvPr>
        </p:nvSpPr>
        <p:spPr>
          <a:xfrm>
            <a:off x="838201" y="365125"/>
            <a:ext cx="4854676" cy="1325563"/>
          </a:xfrm>
        </p:spPr>
        <p:txBody>
          <a:bodyPr>
            <a:normAutofit/>
          </a:bodyPr>
          <a:lstStyle/>
          <a:p>
            <a:r>
              <a:rPr lang="en-AU" sz="3000"/>
              <a:t>Potential Experiments: Speed on Distance Travelled</a:t>
            </a:r>
          </a:p>
        </p:txBody>
      </p:sp>
      <p:sp>
        <p:nvSpPr>
          <p:cNvPr id="3" name="Content Placeholder 2">
            <a:extLst>
              <a:ext uri="{FF2B5EF4-FFF2-40B4-BE49-F238E27FC236}">
                <a16:creationId xmlns:a16="http://schemas.microsoft.com/office/drawing/2014/main" id="{B6BB05E3-7DA6-D277-9EE5-DC0B926125E4}"/>
              </a:ext>
            </a:extLst>
          </p:cNvPr>
          <p:cNvSpPr>
            <a:spLocks noGrp="1"/>
          </p:cNvSpPr>
          <p:nvPr>
            <p:ph idx="1"/>
          </p:nvPr>
        </p:nvSpPr>
        <p:spPr>
          <a:xfrm>
            <a:off x="1120000" y="1825625"/>
            <a:ext cx="4572877" cy="4351338"/>
          </a:xfrm>
        </p:spPr>
        <p:txBody>
          <a:bodyPr>
            <a:normAutofit/>
          </a:bodyPr>
          <a:lstStyle/>
          <a:p>
            <a:pPr marL="514350" indent="-514350">
              <a:buFont typeface="+mj-lt"/>
              <a:buAutoNum type="arabicPeriod"/>
            </a:pPr>
            <a:r>
              <a:rPr lang="en-AU" dirty="0"/>
              <a:t>Ball, toy car, etc down a ramp (here, we will need to measure both speed and distance and graph them both: scatterplot).</a:t>
            </a:r>
          </a:p>
        </p:txBody>
      </p:sp>
    </p:spTree>
    <p:extLst>
      <p:ext uri="{BB962C8B-B14F-4D97-AF65-F5344CB8AC3E}">
        <p14:creationId xmlns:p14="http://schemas.microsoft.com/office/powerpoint/2010/main" val="34562891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164999C-0F71-47A4-84BC-288B52C52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26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DCDF05E-E324-4E2C-9CE7-318A66F4C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F4F82-2494-FA93-9B67-48DA08C2DDE3}"/>
              </a:ext>
            </a:extLst>
          </p:cNvPr>
          <p:cNvSpPr>
            <a:spLocks noGrp="1"/>
          </p:cNvSpPr>
          <p:nvPr>
            <p:ph type="title"/>
          </p:nvPr>
        </p:nvSpPr>
        <p:spPr>
          <a:xfrm>
            <a:off x="838201" y="365125"/>
            <a:ext cx="3435625" cy="1325563"/>
          </a:xfrm>
        </p:spPr>
        <p:txBody>
          <a:bodyPr>
            <a:normAutofit/>
          </a:bodyPr>
          <a:lstStyle/>
          <a:p>
            <a:r>
              <a:rPr lang="en-AU" sz="4000"/>
              <a:t>Refraction &amp; Microscopes</a:t>
            </a:r>
          </a:p>
        </p:txBody>
      </p:sp>
      <p:sp>
        <p:nvSpPr>
          <p:cNvPr id="9" name="Content Placeholder 8">
            <a:extLst>
              <a:ext uri="{FF2B5EF4-FFF2-40B4-BE49-F238E27FC236}">
                <a16:creationId xmlns:a16="http://schemas.microsoft.com/office/drawing/2014/main" id="{F9BF39E8-3AD2-2440-A231-9DEFB950691D}"/>
              </a:ext>
            </a:extLst>
          </p:cNvPr>
          <p:cNvSpPr>
            <a:spLocks noGrp="1"/>
          </p:cNvSpPr>
          <p:nvPr>
            <p:ph idx="1"/>
          </p:nvPr>
        </p:nvSpPr>
        <p:spPr>
          <a:xfrm>
            <a:off x="1120001" y="1825625"/>
            <a:ext cx="3153826" cy="4351338"/>
          </a:xfrm>
        </p:spPr>
        <p:txBody>
          <a:bodyPr>
            <a:normAutofit/>
          </a:bodyPr>
          <a:lstStyle/>
          <a:p>
            <a:r>
              <a:rPr lang="en-US" sz="2000" dirty="0"/>
              <a:t>A small image (left) can have light from it moved through increasing sizes of convex lenses and the image created appears larger.</a:t>
            </a:r>
          </a:p>
        </p:txBody>
      </p:sp>
      <p:pic>
        <p:nvPicPr>
          <p:cNvPr id="5" name="Content Placeholder 4" descr="A diagram of a circular object with a line and a arrow pointing at it&#10;&#10;Description automatically generated with medium confidence">
            <a:extLst>
              <a:ext uri="{FF2B5EF4-FFF2-40B4-BE49-F238E27FC236}">
                <a16:creationId xmlns:a16="http://schemas.microsoft.com/office/drawing/2014/main" id="{B20BB332-7590-E270-394E-3B8B5AC50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539" y="2281249"/>
            <a:ext cx="6314487" cy="2295501"/>
          </a:xfrm>
          <a:prstGeom prst="rect">
            <a:avLst/>
          </a:prstGeom>
        </p:spPr>
      </p:pic>
    </p:spTree>
    <p:extLst>
      <p:ext uri="{BB962C8B-B14F-4D97-AF65-F5344CB8AC3E}">
        <p14:creationId xmlns:p14="http://schemas.microsoft.com/office/powerpoint/2010/main" val="1048540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5164999C-0F71-47A4-84BC-288B52C52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26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43">
            <a:extLst>
              <a:ext uri="{FF2B5EF4-FFF2-40B4-BE49-F238E27FC236}">
                <a16:creationId xmlns:a16="http://schemas.microsoft.com/office/drawing/2014/main" id="{3DCDF05E-E324-4E2C-9CE7-318A66F4C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6E94F-4DAA-BCAA-694A-8D77B7711270}"/>
              </a:ext>
            </a:extLst>
          </p:cNvPr>
          <p:cNvSpPr>
            <a:spLocks noGrp="1"/>
          </p:cNvSpPr>
          <p:nvPr>
            <p:ph type="title"/>
          </p:nvPr>
        </p:nvSpPr>
        <p:spPr>
          <a:xfrm>
            <a:off x="838201" y="365125"/>
            <a:ext cx="3435625" cy="1325563"/>
          </a:xfrm>
        </p:spPr>
        <p:txBody>
          <a:bodyPr>
            <a:normAutofit/>
          </a:bodyPr>
          <a:lstStyle/>
          <a:p>
            <a:r>
              <a:rPr lang="en-AU" sz="4000"/>
              <a:t>Refraction &amp; Telescopes</a:t>
            </a:r>
          </a:p>
        </p:txBody>
      </p:sp>
      <p:sp>
        <p:nvSpPr>
          <p:cNvPr id="39" name="Content Placeholder 38">
            <a:extLst>
              <a:ext uri="{FF2B5EF4-FFF2-40B4-BE49-F238E27FC236}">
                <a16:creationId xmlns:a16="http://schemas.microsoft.com/office/drawing/2014/main" id="{7103B270-B066-5210-2940-C8521E72FFD2}"/>
              </a:ext>
            </a:extLst>
          </p:cNvPr>
          <p:cNvSpPr>
            <a:spLocks noGrp="1"/>
          </p:cNvSpPr>
          <p:nvPr>
            <p:ph idx="1"/>
          </p:nvPr>
        </p:nvSpPr>
        <p:spPr>
          <a:xfrm>
            <a:off x="469557" y="1825625"/>
            <a:ext cx="3804270" cy="4351338"/>
          </a:xfrm>
        </p:spPr>
        <p:txBody>
          <a:bodyPr>
            <a:normAutofit/>
          </a:bodyPr>
          <a:lstStyle/>
          <a:p>
            <a:r>
              <a:rPr lang="en-GB" sz="2000" dirty="0"/>
              <a:t>The length and size of the lens of a refractor, combined with the fact that large lenses can be difficult and expensive for glassmakers to manufacture at high quality, means that larger refractors can get rather expensive.</a:t>
            </a:r>
          </a:p>
          <a:p>
            <a:r>
              <a:rPr lang="en-GB" sz="2000" dirty="0"/>
              <a:t>For this reason, most refractors tend to be smaller-aperture models.</a:t>
            </a:r>
            <a:endParaRPr lang="en-US" sz="2000" dirty="0"/>
          </a:p>
        </p:txBody>
      </p:sp>
      <p:pic>
        <p:nvPicPr>
          <p:cNvPr id="19" name="Content Placeholder 18" descr="A close-up of a pen&#10;&#10;Description automatically generated">
            <a:extLst>
              <a:ext uri="{FF2B5EF4-FFF2-40B4-BE49-F238E27FC236}">
                <a16:creationId xmlns:a16="http://schemas.microsoft.com/office/drawing/2014/main" id="{DAE82105-2844-A075-602C-E1B84E2F7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539" y="1650419"/>
            <a:ext cx="6314487" cy="3557161"/>
          </a:xfrm>
          <a:prstGeom prst="rect">
            <a:avLst/>
          </a:prstGeom>
        </p:spPr>
      </p:pic>
    </p:spTree>
    <p:extLst>
      <p:ext uri="{BB962C8B-B14F-4D97-AF65-F5344CB8AC3E}">
        <p14:creationId xmlns:p14="http://schemas.microsoft.com/office/powerpoint/2010/main" val="39640235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red bridge with white text&#10;&#10;Description automatically generated">
            <a:extLst>
              <a:ext uri="{FF2B5EF4-FFF2-40B4-BE49-F238E27FC236}">
                <a16:creationId xmlns:a16="http://schemas.microsoft.com/office/drawing/2014/main" id="{B523EC6D-469E-532B-CC7F-CCCE76887D1F}"/>
              </a:ext>
            </a:extLst>
          </p:cNvPr>
          <p:cNvPicPr>
            <a:picLocks noChangeAspect="1"/>
          </p:cNvPicPr>
          <p:nvPr/>
        </p:nvPicPr>
        <p:blipFill>
          <a:blip r:embed="rId3">
            <a:extLst>
              <a:ext uri="{28A0092B-C50C-407E-A947-70E740481C1C}">
                <a14:useLocalDpi xmlns:a14="http://schemas.microsoft.com/office/drawing/2010/main" val="0"/>
              </a:ext>
            </a:extLst>
          </a:blip>
          <a:srcRect l="55455" r="8862" b="-1"/>
          <a:stretch/>
        </p:blipFill>
        <p:spPr>
          <a:xfrm>
            <a:off x="7552944" y="10"/>
            <a:ext cx="4639056" cy="6857990"/>
          </a:xfrm>
          <a:prstGeom prst="rect">
            <a:avLst/>
          </a:prstGeom>
        </p:spPr>
      </p:pic>
      <p:sp useBgFill="1">
        <p:nvSpPr>
          <p:cNvPr id="10" name="Rectangle 9">
            <a:extLst>
              <a:ext uri="{FF2B5EF4-FFF2-40B4-BE49-F238E27FC236}">
                <a16:creationId xmlns:a16="http://schemas.microsoft.com/office/drawing/2014/main" id="{3E62C6E5-7DA1-42DC-A0AE-1293D47FE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B8EB9E-CC80-FBE2-DD5C-5719289CE3A3}"/>
              </a:ext>
            </a:extLst>
          </p:cNvPr>
          <p:cNvSpPr>
            <a:spLocks noGrp="1"/>
          </p:cNvSpPr>
          <p:nvPr>
            <p:ph type="title"/>
          </p:nvPr>
        </p:nvSpPr>
        <p:spPr>
          <a:xfrm>
            <a:off x="838201" y="365125"/>
            <a:ext cx="6361590" cy="1325563"/>
          </a:xfrm>
        </p:spPr>
        <p:txBody>
          <a:bodyPr>
            <a:normAutofit/>
          </a:bodyPr>
          <a:lstStyle/>
          <a:p>
            <a:r>
              <a:rPr lang="en-AU" dirty="0"/>
              <a:t>Colour </a:t>
            </a:r>
            <a:r>
              <a:rPr lang="en-AU" dirty="0" err="1"/>
              <a:t>Abberation</a:t>
            </a:r>
            <a:endParaRPr lang="en-AU" dirty="0"/>
          </a:p>
        </p:txBody>
      </p:sp>
      <p:sp>
        <p:nvSpPr>
          <p:cNvPr id="3" name="Content Placeholder 2">
            <a:extLst>
              <a:ext uri="{FF2B5EF4-FFF2-40B4-BE49-F238E27FC236}">
                <a16:creationId xmlns:a16="http://schemas.microsoft.com/office/drawing/2014/main" id="{A0B1A800-E11B-51A8-EA37-80167D509CD1}"/>
              </a:ext>
            </a:extLst>
          </p:cNvPr>
          <p:cNvSpPr>
            <a:spLocks noGrp="1"/>
          </p:cNvSpPr>
          <p:nvPr>
            <p:ph idx="1"/>
          </p:nvPr>
        </p:nvSpPr>
        <p:spPr>
          <a:xfrm>
            <a:off x="1120000" y="1825625"/>
            <a:ext cx="6079791" cy="4351338"/>
          </a:xfrm>
        </p:spPr>
        <p:txBody>
          <a:bodyPr>
            <a:normAutofit/>
          </a:bodyPr>
          <a:lstStyle/>
          <a:p>
            <a:r>
              <a:rPr lang="en-GB" sz="2600" dirty="0"/>
              <a:t>One drawback of refractors is chromatic aberration, which is colour fringing caused by the fact that different wavelengths of light are refracted at different angles by the same lens.</a:t>
            </a:r>
          </a:p>
          <a:p>
            <a:r>
              <a:rPr lang="en-GB" sz="2600" dirty="0"/>
              <a:t>Specifically, a wave of light contains many different wavelengths. When these enter the lens, they split from each other and arrive at slightly different angles. To the observer, the image will contain distinct coloration at the edges.</a:t>
            </a:r>
            <a:endParaRPr lang="en-AU" sz="2600" dirty="0"/>
          </a:p>
        </p:txBody>
      </p:sp>
    </p:spTree>
    <p:extLst>
      <p:ext uri="{BB962C8B-B14F-4D97-AF65-F5344CB8AC3E}">
        <p14:creationId xmlns:p14="http://schemas.microsoft.com/office/powerpoint/2010/main" val="12052712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AAE1C-DE25-AC03-7FE4-90961702FAE6}"/>
              </a:ext>
            </a:extLst>
          </p:cNvPr>
          <p:cNvSpPr>
            <a:spLocks noGrp="1"/>
          </p:cNvSpPr>
          <p:nvPr>
            <p:ph type="title"/>
          </p:nvPr>
        </p:nvSpPr>
        <p:spPr/>
        <p:txBody>
          <a:bodyPr/>
          <a:lstStyle/>
          <a:p>
            <a:r>
              <a:rPr lang="en-AU" dirty="0"/>
              <a:t>Bonus: Total Internal Reflection</a:t>
            </a:r>
          </a:p>
        </p:txBody>
      </p:sp>
      <p:pic>
        <p:nvPicPr>
          <p:cNvPr id="5" name="Content Placeholder 4" descr="A diagram of a diagram of a line&#10;&#10;Description automatically generated with medium confidence">
            <a:extLst>
              <a:ext uri="{FF2B5EF4-FFF2-40B4-BE49-F238E27FC236}">
                <a16:creationId xmlns:a16="http://schemas.microsoft.com/office/drawing/2014/main" id="{D5C156CE-7E36-C7BA-818E-B3C3952018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5086" y="1690688"/>
            <a:ext cx="7393616" cy="2528887"/>
          </a:xfrm>
        </p:spPr>
      </p:pic>
      <p:pic>
        <p:nvPicPr>
          <p:cNvPr id="9" name="Picture 8" descr="A diagram of a curve&#10;&#10;Description automatically generated">
            <a:extLst>
              <a:ext uri="{FF2B5EF4-FFF2-40B4-BE49-F238E27FC236}">
                <a16:creationId xmlns:a16="http://schemas.microsoft.com/office/drawing/2014/main" id="{7DB815D6-7282-CDA1-7DFB-7858F472B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4219575"/>
            <a:ext cx="5943600" cy="2638425"/>
          </a:xfrm>
          <a:prstGeom prst="rect">
            <a:avLst/>
          </a:prstGeom>
        </p:spPr>
      </p:pic>
    </p:spTree>
    <p:extLst>
      <p:ext uri="{BB962C8B-B14F-4D97-AF65-F5344CB8AC3E}">
        <p14:creationId xmlns:p14="http://schemas.microsoft.com/office/powerpoint/2010/main" val="36109376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Google Shape;395;p36" descr="A diagram of a lung cancer&#10;&#10;Description automatically generated">
            <a:extLst>
              <a:ext uri="{FF2B5EF4-FFF2-40B4-BE49-F238E27FC236}">
                <a16:creationId xmlns:a16="http://schemas.microsoft.com/office/drawing/2014/main" id="{E34CDA6C-D11F-51AF-B2DE-1C1B4B147D2C}"/>
              </a:ext>
            </a:extLst>
          </p:cNvPr>
          <p:cNvPicPr preferRelativeResize="0"/>
          <p:nvPr/>
        </p:nvPicPr>
        <p:blipFill rotWithShape="1">
          <a:blip r:embed="rId3"/>
          <a:srcRect r="-5" b="2313"/>
          <a:stretch/>
        </p:blipFill>
        <p:spPr>
          <a:xfrm>
            <a:off x="7848600" y="10"/>
            <a:ext cx="4343400" cy="2907946"/>
          </a:xfrm>
          <a:prstGeom prst="rect">
            <a:avLst/>
          </a:prstGeom>
          <a:noFill/>
        </p:spPr>
      </p:pic>
      <p:pic>
        <p:nvPicPr>
          <p:cNvPr id="16" name="Google Shape;394;p36" descr="A person undergoing a brain scan&#10;&#10;Description automatically generated with medium confidence">
            <a:extLst>
              <a:ext uri="{FF2B5EF4-FFF2-40B4-BE49-F238E27FC236}">
                <a16:creationId xmlns:a16="http://schemas.microsoft.com/office/drawing/2014/main" id="{E37104F1-AB82-73AF-77B6-F6F66F26EB97}"/>
              </a:ext>
            </a:extLst>
          </p:cNvPr>
          <p:cNvPicPr preferRelativeResize="0"/>
          <p:nvPr/>
        </p:nvPicPr>
        <p:blipFill rotWithShape="1">
          <a:blip r:embed="rId4"/>
          <a:srcRect l="25485" r="1394" b="1"/>
          <a:stretch/>
        </p:blipFill>
        <p:spPr>
          <a:xfrm>
            <a:off x="7848600" y="2907956"/>
            <a:ext cx="4343400" cy="3950043"/>
          </a:xfrm>
          <a:prstGeom prst="rect">
            <a:avLst/>
          </a:prstGeom>
          <a:noFill/>
        </p:spPr>
      </p:pic>
      <p:sp useBgFill="1">
        <p:nvSpPr>
          <p:cNvPr id="22" name="Rectangle 21">
            <a:extLst>
              <a:ext uri="{FF2B5EF4-FFF2-40B4-BE49-F238E27FC236}">
                <a16:creationId xmlns:a16="http://schemas.microsoft.com/office/drawing/2014/main" id="{09F62560-07FA-45FD-BD27-44BF3F048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8486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64447-7E47-248C-B1D9-E35D4AC8D826}"/>
              </a:ext>
            </a:extLst>
          </p:cNvPr>
          <p:cNvSpPr>
            <a:spLocks noGrp="1"/>
          </p:cNvSpPr>
          <p:nvPr>
            <p:ph type="title"/>
          </p:nvPr>
        </p:nvSpPr>
        <p:spPr>
          <a:xfrm>
            <a:off x="838200" y="365125"/>
            <a:ext cx="6662057" cy="1325563"/>
          </a:xfrm>
        </p:spPr>
        <p:txBody>
          <a:bodyPr>
            <a:normAutofit/>
          </a:bodyPr>
          <a:lstStyle/>
          <a:p>
            <a:r>
              <a:rPr lang="en-AU" sz="4200" b="0" u="none" strike="noStrike" baseline="0" dirty="0"/>
              <a:t>6.2.2.1 – Development of Radiotherapy</a:t>
            </a:r>
            <a:endParaRPr lang="en-AU" sz="4200" dirty="0"/>
          </a:p>
        </p:txBody>
      </p:sp>
      <p:sp>
        <p:nvSpPr>
          <p:cNvPr id="3" name="Content Placeholder 2">
            <a:extLst>
              <a:ext uri="{FF2B5EF4-FFF2-40B4-BE49-F238E27FC236}">
                <a16:creationId xmlns:a16="http://schemas.microsoft.com/office/drawing/2014/main" id="{278E8D68-A8B7-B4EA-B3DF-9E6CB29068F7}"/>
              </a:ext>
            </a:extLst>
          </p:cNvPr>
          <p:cNvSpPr>
            <a:spLocks noGrp="1"/>
          </p:cNvSpPr>
          <p:nvPr>
            <p:ph idx="1"/>
          </p:nvPr>
        </p:nvSpPr>
        <p:spPr>
          <a:xfrm>
            <a:off x="1120000" y="1825625"/>
            <a:ext cx="6184314" cy="4351338"/>
          </a:xfrm>
        </p:spPr>
        <p:txBody>
          <a:bodyPr>
            <a:normAutofit/>
          </a:bodyPr>
          <a:lstStyle/>
          <a:p>
            <a:pPr marL="216000" lvl="0" indent="-216000" algn="l" rtl="0">
              <a:lnSpc>
                <a:spcPct val="80000"/>
              </a:lnSpc>
              <a:spcBef>
                <a:spcPts val="0"/>
              </a:spcBef>
              <a:spcAft>
                <a:spcPts val="0"/>
              </a:spcAft>
              <a:buClr>
                <a:schemeClr val="dk1"/>
              </a:buClr>
              <a:buSzPts val="2220"/>
              <a:buChar char="•"/>
            </a:pPr>
            <a:endParaRPr lang="en-AU" sz="2800" b="1" dirty="0"/>
          </a:p>
          <a:p>
            <a:pPr marL="216000" lvl="0" indent="-216000" algn="l" rtl="0">
              <a:lnSpc>
                <a:spcPct val="80000"/>
              </a:lnSpc>
              <a:spcBef>
                <a:spcPts val="0"/>
              </a:spcBef>
              <a:spcAft>
                <a:spcPts val="0"/>
              </a:spcAft>
              <a:buClr>
                <a:schemeClr val="dk1"/>
              </a:buClr>
              <a:buSzPts val="2220"/>
              <a:buChar char="•"/>
            </a:pPr>
            <a:r>
              <a:rPr lang="en-AU" sz="2800" b="1" dirty="0"/>
              <a:t>Nucleus Medical Media</a:t>
            </a:r>
            <a:r>
              <a:rPr lang="en-AU" sz="2800" dirty="0"/>
              <a:t> (2012): </a:t>
            </a:r>
            <a:r>
              <a:rPr lang="en-AU" sz="2800" i="1" dirty="0"/>
              <a:t>Cancer Treatment: IMRT (Radiation Therapy)</a:t>
            </a:r>
          </a:p>
          <a:p>
            <a:pPr marL="216000" lvl="0" indent="-216000" algn="l" rtl="0">
              <a:lnSpc>
                <a:spcPct val="80000"/>
              </a:lnSpc>
              <a:spcBef>
                <a:spcPts val="0"/>
              </a:spcBef>
              <a:spcAft>
                <a:spcPts val="0"/>
              </a:spcAft>
              <a:buClr>
                <a:schemeClr val="dk1"/>
              </a:buClr>
              <a:buSzPts val="2220"/>
              <a:buChar char="•"/>
            </a:pPr>
            <a:r>
              <a:rPr lang="en-AU" dirty="0">
                <a:solidFill>
                  <a:srgbClr val="FFFF00"/>
                </a:solidFill>
              </a:rPr>
              <a:t>Watch </a:t>
            </a:r>
            <a:r>
              <a:rPr lang="en-GB" dirty="0">
                <a:solidFill>
                  <a:srgbClr val="FFFF00"/>
                </a:solidFill>
              </a:rPr>
              <a:t>6.2.2.2 – Cancer Treatment - IMRT (Radiation Therapy)</a:t>
            </a:r>
          </a:p>
          <a:p>
            <a:pPr marL="216000" lvl="0" indent="-216000" algn="l" rtl="0">
              <a:lnSpc>
                <a:spcPct val="80000"/>
              </a:lnSpc>
              <a:spcBef>
                <a:spcPts val="0"/>
              </a:spcBef>
              <a:spcAft>
                <a:spcPts val="0"/>
              </a:spcAft>
              <a:buClr>
                <a:schemeClr val="dk1"/>
              </a:buClr>
              <a:buSzPts val="2220"/>
              <a:buChar char="•"/>
            </a:pPr>
            <a:endParaRPr lang="en-AU" sz="2800" dirty="0">
              <a:solidFill>
                <a:srgbClr val="FFFF00"/>
              </a:solidFill>
            </a:endParaRPr>
          </a:p>
          <a:p>
            <a:pPr marL="216000" lvl="0" indent="-216000" algn="l" rtl="0">
              <a:lnSpc>
                <a:spcPct val="80000"/>
              </a:lnSpc>
              <a:spcBef>
                <a:spcPts val="1800"/>
              </a:spcBef>
              <a:spcAft>
                <a:spcPts val="0"/>
              </a:spcAft>
              <a:buClr>
                <a:schemeClr val="dk1"/>
              </a:buClr>
              <a:buSzPts val="2220"/>
              <a:buChar char="•"/>
            </a:pPr>
            <a:r>
              <a:rPr lang="en-AU" sz="2800" b="1" dirty="0"/>
              <a:t>Nucleus Medical Media</a:t>
            </a:r>
            <a:r>
              <a:rPr lang="en-AU" sz="2800" dirty="0"/>
              <a:t> (2014): </a:t>
            </a:r>
            <a:r>
              <a:rPr lang="en-AU" sz="2800" i="1" dirty="0"/>
              <a:t>Cancer Treatment: Brachytherapy</a:t>
            </a:r>
            <a:br>
              <a:rPr lang="en-AU" sz="2800" i="1" dirty="0"/>
            </a:br>
            <a:r>
              <a:rPr lang="en-AU" sz="2800" dirty="0">
                <a:solidFill>
                  <a:srgbClr val="FFFF00"/>
                </a:solidFill>
              </a:rPr>
              <a:t>Watch </a:t>
            </a:r>
            <a:r>
              <a:rPr lang="en-AU" dirty="0">
                <a:solidFill>
                  <a:srgbClr val="FFFF00"/>
                </a:solidFill>
              </a:rPr>
              <a:t>6.2.2.2 – Cancer Treatment - Brachytherapy</a:t>
            </a:r>
          </a:p>
        </p:txBody>
      </p:sp>
    </p:spTree>
    <p:extLst>
      <p:ext uri="{BB962C8B-B14F-4D97-AF65-F5344CB8AC3E}">
        <p14:creationId xmlns:p14="http://schemas.microsoft.com/office/powerpoint/2010/main" val="24250270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164999C-0F71-47A4-84BC-288B52C52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26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DCDF05E-E324-4E2C-9CE7-318A66F4C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25BC0C-E771-78D5-DEAA-8B52C3647C94}"/>
              </a:ext>
            </a:extLst>
          </p:cNvPr>
          <p:cNvSpPr>
            <a:spLocks noGrp="1"/>
          </p:cNvSpPr>
          <p:nvPr>
            <p:ph type="title"/>
          </p:nvPr>
        </p:nvSpPr>
        <p:spPr>
          <a:xfrm>
            <a:off x="838201" y="365125"/>
            <a:ext cx="3435625" cy="1325563"/>
          </a:xfrm>
        </p:spPr>
        <p:txBody>
          <a:bodyPr>
            <a:normAutofit fontScale="90000"/>
          </a:bodyPr>
          <a:lstStyle/>
          <a:p>
            <a:r>
              <a:rPr lang="en-AU" sz="4000" dirty="0"/>
              <a:t>6.2.2.2 – Nuclear Bomb Chemistry</a:t>
            </a:r>
          </a:p>
        </p:txBody>
      </p:sp>
      <p:sp>
        <p:nvSpPr>
          <p:cNvPr id="9" name="Content Placeholder 8">
            <a:extLst>
              <a:ext uri="{FF2B5EF4-FFF2-40B4-BE49-F238E27FC236}">
                <a16:creationId xmlns:a16="http://schemas.microsoft.com/office/drawing/2014/main" id="{5F122D62-7FE2-C0FD-4AD9-87AF2702BB63}"/>
              </a:ext>
            </a:extLst>
          </p:cNvPr>
          <p:cNvSpPr>
            <a:spLocks noGrp="1"/>
          </p:cNvSpPr>
          <p:nvPr>
            <p:ph idx="1"/>
          </p:nvPr>
        </p:nvSpPr>
        <p:spPr>
          <a:xfrm>
            <a:off x="1120001" y="1825625"/>
            <a:ext cx="3153826" cy="4351338"/>
          </a:xfrm>
        </p:spPr>
        <p:txBody>
          <a:bodyPr>
            <a:normAutofit/>
          </a:bodyPr>
          <a:lstStyle/>
          <a:p>
            <a:r>
              <a:rPr lang="en-US" sz="2000" dirty="0"/>
              <a:t>Knowledge of radioactivity also harmed humanity.</a:t>
            </a:r>
          </a:p>
          <a:p>
            <a:r>
              <a:rPr lang="en-US" sz="2000" dirty="0"/>
              <a:t>Uranium-235 can be used to continue a chain reaction of neutron release and energy generation.</a:t>
            </a:r>
          </a:p>
          <a:p>
            <a:r>
              <a:rPr lang="en-US" sz="2000" dirty="0"/>
              <a:t>If done in a particular way, this is a nuclear bomb.</a:t>
            </a:r>
          </a:p>
          <a:p>
            <a:endParaRPr lang="en-US" sz="2000" dirty="0"/>
          </a:p>
          <a:p>
            <a:r>
              <a:rPr lang="en-US" sz="2000" b="1" dirty="0">
                <a:solidFill>
                  <a:srgbClr val="FFFF00"/>
                </a:solidFill>
              </a:rPr>
              <a:t>Watch </a:t>
            </a:r>
            <a:r>
              <a:rPr lang="en-GB" sz="2000" b="1" dirty="0">
                <a:solidFill>
                  <a:srgbClr val="FFFF00"/>
                </a:solidFill>
              </a:rPr>
              <a:t>6.2.2.2 - How Nuclear Fission Works</a:t>
            </a:r>
            <a:endParaRPr lang="en-US" sz="2000" b="1" dirty="0">
              <a:solidFill>
                <a:srgbClr val="FFFF00"/>
              </a:solidFill>
            </a:endParaRPr>
          </a:p>
        </p:txBody>
      </p:sp>
      <p:pic>
        <p:nvPicPr>
          <p:cNvPr id="5" name="Content Placeholder 4" descr="A diagram of energy and energy&#10;&#10;Description automatically generated">
            <a:extLst>
              <a:ext uri="{FF2B5EF4-FFF2-40B4-BE49-F238E27FC236}">
                <a16:creationId xmlns:a16="http://schemas.microsoft.com/office/drawing/2014/main" id="{4BBA8F21-44A2-C5E9-EC08-849436BC8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451" y="643464"/>
            <a:ext cx="5264663" cy="5571072"/>
          </a:xfrm>
          <a:prstGeom prst="rect">
            <a:avLst/>
          </a:prstGeom>
        </p:spPr>
      </p:pic>
    </p:spTree>
    <p:extLst>
      <p:ext uri="{BB962C8B-B14F-4D97-AF65-F5344CB8AC3E}">
        <p14:creationId xmlns:p14="http://schemas.microsoft.com/office/powerpoint/2010/main" val="1670598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3FF5C-AE49-7350-8BCD-A2C08034379F}"/>
              </a:ext>
            </a:extLst>
          </p:cNvPr>
          <p:cNvSpPr>
            <a:spLocks noGrp="1"/>
          </p:cNvSpPr>
          <p:nvPr>
            <p:ph type="title"/>
          </p:nvPr>
        </p:nvSpPr>
        <p:spPr>
          <a:xfrm>
            <a:off x="838200" y="365125"/>
            <a:ext cx="10515600" cy="1325563"/>
          </a:xfrm>
        </p:spPr>
        <p:txBody>
          <a:bodyPr>
            <a:normAutofit/>
          </a:bodyPr>
          <a:lstStyle/>
          <a:p>
            <a:r>
              <a:rPr lang="en-AU" dirty="0"/>
              <a:t>6.2.2.3 – GMOs &amp; Using Plasmids</a:t>
            </a:r>
          </a:p>
        </p:txBody>
      </p:sp>
      <p:sp>
        <p:nvSpPr>
          <p:cNvPr id="3" name="Content Placeholder 2">
            <a:extLst>
              <a:ext uri="{FF2B5EF4-FFF2-40B4-BE49-F238E27FC236}">
                <a16:creationId xmlns:a16="http://schemas.microsoft.com/office/drawing/2014/main" id="{57C88987-D5F5-57BA-F45B-D29CDBD7010C}"/>
              </a:ext>
            </a:extLst>
          </p:cNvPr>
          <p:cNvSpPr>
            <a:spLocks noGrp="1"/>
          </p:cNvSpPr>
          <p:nvPr>
            <p:ph idx="1"/>
          </p:nvPr>
        </p:nvSpPr>
        <p:spPr>
          <a:xfrm>
            <a:off x="1120000" y="1825625"/>
            <a:ext cx="6356856" cy="4351338"/>
          </a:xfrm>
        </p:spPr>
        <p:txBody>
          <a:bodyPr>
            <a:normAutofit lnSpcReduction="10000"/>
          </a:bodyPr>
          <a:lstStyle/>
          <a:p>
            <a:pPr marL="216000" lvl="0" indent="-216000" rtl="0">
              <a:spcBef>
                <a:spcPts val="0"/>
              </a:spcBef>
              <a:spcAft>
                <a:spcPts val="0"/>
              </a:spcAft>
              <a:buClr>
                <a:schemeClr val="dk1"/>
              </a:buClr>
              <a:buSzPts val="2000"/>
              <a:buChar char="•"/>
            </a:pPr>
            <a:r>
              <a:rPr lang="en-GB" sz="2400" dirty="0"/>
              <a:t>A plasmid is a ring-shaped (circular) piece of DNA found in bacteria, fungi, and even some plants.</a:t>
            </a:r>
          </a:p>
          <a:p>
            <a:pPr marL="216000" lvl="0" indent="-216000" rtl="0">
              <a:spcBef>
                <a:spcPts val="1200"/>
              </a:spcBef>
              <a:spcAft>
                <a:spcPts val="0"/>
              </a:spcAft>
              <a:buClr>
                <a:schemeClr val="dk1"/>
              </a:buClr>
              <a:buSzPts val="2000"/>
              <a:buChar char="•"/>
            </a:pPr>
            <a:r>
              <a:rPr lang="en-GB" sz="2400" dirty="0"/>
              <a:t>Plasmids float freely in the cell and are independent from the much larger chromosomal DNA</a:t>
            </a:r>
          </a:p>
          <a:p>
            <a:pPr marL="216000" lvl="0" indent="-216000" rtl="0">
              <a:spcBef>
                <a:spcPts val="1200"/>
              </a:spcBef>
              <a:spcAft>
                <a:spcPts val="0"/>
              </a:spcAft>
              <a:buClr>
                <a:schemeClr val="dk1"/>
              </a:buClr>
              <a:buSzPts val="2000"/>
              <a:buChar char="•"/>
            </a:pPr>
            <a:r>
              <a:rPr lang="en-GB" sz="2400" dirty="0"/>
              <a:t>Plasmids autonomously replicate themselves</a:t>
            </a:r>
          </a:p>
          <a:p>
            <a:pPr marL="216000" lvl="0" indent="-216000" rtl="0">
              <a:spcBef>
                <a:spcPts val="1200"/>
              </a:spcBef>
              <a:spcAft>
                <a:spcPts val="0"/>
              </a:spcAft>
              <a:buClr>
                <a:schemeClr val="dk1"/>
              </a:buClr>
              <a:buSzPts val="2000"/>
              <a:buChar char="•"/>
            </a:pPr>
            <a:r>
              <a:rPr lang="en-GB" sz="2400" dirty="0"/>
              <a:t>Plasmids carry genes to help them in specific situations, e.g., antibiotic resistance gene</a:t>
            </a:r>
          </a:p>
          <a:p>
            <a:pPr marL="216000" lvl="0" indent="-216000" rtl="0">
              <a:spcBef>
                <a:spcPts val="1200"/>
              </a:spcBef>
              <a:spcAft>
                <a:spcPts val="0"/>
              </a:spcAft>
              <a:buClr>
                <a:schemeClr val="dk1"/>
              </a:buClr>
              <a:buSzPts val="2000"/>
              <a:buChar char="•"/>
            </a:pPr>
            <a:r>
              <a:rPr lang="en-GB" sz="2400" dirty="0"/>
              <a:t>Plasmids can be modified to express proteins of interest (DNA is the code for making proteins)</a:t>
            </a:r>
          </a:p>
          <a:p>
            <a:endParaRPr lang="en-AU" sz="2400" dirty="0"/>
          </a:p>
        </p:txBody>
      </p:sp>
      <p:sp>
        <p:nvSpPr>
          <p:cNvPr id="9" name="Rounded Rectangle 17">
            <a:extLst>
              <a:ext uri="{FF2B5EF4-FFF2-40B4-BE49-F238E27FC236}">
                <a16:creationId xmlns:a16="http://schemas.microsoft.com/office/drawing/2014/main" id="{183D0F59-E120-40D5-ADAE-398EF303B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852" y="1948070"/>
            <a:ext cx="3429886" cy="3896139"/>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408;p38" descr="Image result for what is a plasmid">
            <a:extLst>
              <a:ext uri="{FF2B5EF4-FFF2-40B4-BE49-F238E27FC236}">
                <a16:creationId xmlns:a16="http://schemas.microsoft.com/office/drawing/2014/main" id="{0AA04966-C245-C3A2-C8F0-B73F85CD39D8}"/>
              </a:ext>
            </a:extLst>
          </p:cNvPr>
          <p:cNvPicPr preferRelativeResize="0"/>
          <p:nvPr/>
        </p:nvPicPr>
        <p:blipFill rotWithShape="1">
          <a:blip r:embed="rId3"/>
          <a:srcRect t="6685"/>
          <a:stretch/>
        </p:blipFill>
        <p:spPr>
          <a:xfrm>
            <a:off x="8226824" y="3401865"/>
            <a:ext cx="2843942" cy="988549"/>
          </a:xfrm>
          <a:prstGeom prst="rect">
            <a:avLst/>
          </a:prstGeom>
          <a:noFill/>
        </p:spPr>
      </p:pic>
    </p:spTree>
    <p:extLst>
      <p:ext uri="{BB962C8B-B14F-4D97-AF65-F5344CB8AC3E}">
        <p14:creationId xmlns:p14="http://schemas.microsoft.com/office/powerpoint/2010/main" val="24291376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64999C-0F71-47A4-84BC-288B52C52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26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DCDF05E-E324-4E2C-9CE7-318A66F4C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E73A03-3F42-EC30-0F81-DEE5E425FAB8}"/>
              </a:ext>
            </a:extLst>
          </p:cNvPr>
          <p:cNvSpPr>
            <a:spLocks noGrp="1"/>
          </p:cNvSpPr>
          <p:nvPr>
            <p:ph type="title"/>
          </p:nvPr>
        </p:nvSpPr>
        <p:spPr>
          <a:xfrm>
            <a:off x="838201" y="365125"/>
            <a:ext cx="3435625" cy="1325563"/>
          </a:xfrm>
        </p:spPr>
        <p:txBody>
          <a:bodyPr>
            <a:normAutofit/>
          </a:bodyPr>
          <a:lstStyle/>
          <a:p>
            <a:r>
              <a:rPr lang="en-AU" sz="4000"/>
              <a:t>Producing GM Insulin</a:t>
            </a:r>
          </a:p>
        </p:txBody>
      </p:sp>
      <p:sp>
        <p:nvSpPr>
          <p:cNvPr id="8" name="Content Placeholder 7">
            <a:extLst>
              <a:ext uri="{FF2B5EF4-FFF2-40B4-BE49-F238E27FC236}">
                <a16:creationId xmlns:a16="http://schemas.microsoft.com/office/drawing/2014/main" id="{E171AA10-A5E6-E7A2-23BD-F95A3D77AC7A}"/>
              </a:ext>
            </a:extLst>
          </p:cNvPr>
          <p:cNvSpPr>
            <a:spLocks noGrp="1"/>
          </p:cNvSpPr>
          <p:nvPr>
            <p:ph idx="1"/>
          </p:nvPr>
        </p:nvSpPr>
        <p:spPr>
          <a:xfrm>
            <a:off x="1120001" y="1825625"/>
            <a:ext cx="3153826" cy="4351338"/>
          </a:xfrm>
        </p:spPr>
        <p:txBody>
          <a:bodyPr>
            <a:normAutofit/>
          </a:bodyPr>
          <a:lstStyle/>
          <a:p>
            <a:r>
              <a:rPr lang="en-US" sz="2000" dirty="0"/>
              <a:t>Plasmids can be modified to include DNA that code for proteins of interest to humans.</a:t>
            </a:r>
          </a:p>
          <a:p>
            <a:endParaRPr lang="en-US" sz="2000" dirty="0"/>
          </a:p>
          <a:p>
            <a:r>
              <a:rPr lang="en-US" sz="2000" dirty="0"/>
              <a:t>e.g., human insulin can be created by bacteria instead of extracted from a pig pancreas.</a:t>
            </a:r>
          </a:p>
        </p:txBody>
      </p:sp>
      <p:pic>
        <p:nvPicPr>
          <p:cNvPr id="4" name="Google Shape;420;p39" descr="Illustration showing how genetic modification is used to produce insulin in bacteria.">
            <a:extLst>
              <a:ext uri="{FF2B5EF4-FFF2-40B4-BE49-F238E27FC236}">
                <a16:creationId xmlns:a16="http://schemas.microsoft.com/office/drawing/2014/main" id="{380C0A56-9493-6ED4-9474-3719D2340135}"/>
              </a:ext>
            </a:extLst>
          </p:cNvPr>
          <p:cNvPicPr preferRelativeResize="0">
            <a:picLocks/>
          </p:cNvPicPr>
          <p:nvPr/>
        </p:nvPicPr>
        <p:blipFill rotWithShape="1">
          <a:blip r:embed="rId3"/>
          <a:srcRect l="3057" r="2416" b="47141"/>
          <a:stretch/>
        </p:blipFill>
        <p:spPr>
          <a:xfrm>
            <a:off x="5274539" y="933573"/>
            <a:ext cx="6314487" cy="4990853"/>
          </a:xfrm>
          <a:prstGeom prst="rect">
            <a:avLst/>
          </a:prstGeom>
          <a:noFill/>
        </p:spPr>
      </p:pic>
    </p:spTree>
    <p:extLst>
      <p:ext uri="{BB962C8B-B14F-4D97-AF65-F5344CB8AC3E}">
        <p14:creationId xmlns:p14="http://schemas.microsoft.com/office/powerpoint/2010/main" val="11086272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64999C-0F71-47A4-84BC-288B52C52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26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DCDF05E-E324-4E2C-9CE7-318A66F4CE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C8048-5C89-6B6B-3D80-26F983FCD8EA}"/>
              </a:ext>
            </a:extLst>
          </p:cNvPr>
          <p:cNvSpPr>
            <a:spLocks noGrp="1"/>
          </p:cNvSpPr>
          <p:nvPr>
            <p:ph type="title"/>
          </p:nvPr>
        </p:nvSpPr>
        <p:spPr>
          <a:xfrm>
            <a:off x="838201" y="365125"/>
            <a:ext cx="3435625" cy="1325563"/>
          </a:xfrm>
        </p:spPr>
        <p:txBody>
          <a:bodyPr>
            <a:normAutofit/>
          </a:bodyPr>
          <a:lstStyle/>
          <a:p>
            <a:r>
              <a:rPr lang="en-AU" sz="4000"/>
              <a:t>Producing GM Insulin</a:t>
            </a:r>
          </a:p>
        </p:txBody>
      </p:sp>
      <p:sp>
        <p:nvSpPr>
          <p:cNvPr id="8" name="Content Placeholder 7">
            <a:extLst>
              <a:ext uri="{FF2B5EF4-FFF2-40B4-BE49-F238E27FC236}">
                <a16:creationId xmlns:a16="http://schemas.microsoft.com/office/drawing/2014/main" id="{97A403EF-C408-B834-71D2-82420771A7EB}"/>
              </a:ext>
            </a:extLst>
          </p:cNvPr>
          <p:cNvSpPr>
            <a:spLocks noGrp="1"/>
          </p:cNvSpPr>
          <p:nvPr>
            <p:ph idx="1"/>
          </p:nvPr>
        </p:nvSpPr>
        <p:spPr>
          <a:xfrm>
            <a:off x="1120001" y="1825625"/>
            <a:ext cx="3153826" cy="4351338"/>
          </a:xfrm>
        </p:spPr>
        <p:txBody>
          <a:bodyPr>
            <a:normAutofit fontScale="92500" lnSpcReduction="20000"/>
          </a:bodyPr>
          <a:lstStyle/>
          <a:p>
            <a:r>
              <a:rPr lang="en-US" sz="2400" dirty="0"/>
              <a:t>The bacteria produce the insulin protein using the code on the plasmid.</a:t>
            </a:r>
          </a:p>
          <a:p>
            <a:endParaRPr lang="en-US" sz="2400" dirty="0"/>
          </a:p>
          <a:p>
            <a:r>
              <a:rPr lang="en-US" sz="2400" dirty="0"/>
              <a:t>The insulin can then be taken from the broth the bacteria are living in.</a:t>
            </a:r>
          </a:p>
          <a:p>
            <a:endParaRPr lang="en-US" sz="2400" dirty="0"/>
          </a:p>
          <a:p>
            <a:r>
              <a:rPr lang="en-US" sz="2400" dirty="0"/>
              <a:t>The insulin is then purified, and the bacteria continue making more insulin.</a:t>
            </a:r>
          </a:p>
        </p:txBody>
      </p:sp>
      <p:pic>
        <p:nvPicPr>
          <p:cNvPr id="4" name="Google Shape;428;p40" descr="Illustration showing how genetic modification is used to produce insulin in bacteria.">
            <a:extLst>
              <a:ext uri="{FF2B5EF4-FFF2-40B4-BE49-F238E27FC236}">
                <a16:creationId xmlns:a16="http://schemas.microsoft.com/office/drawing/2014/main" id="{39CD8988-C249-70B0-56A8-51314A72001C}"/>
              </a:ext>
            </a:extLst>
          </p:cNvPr>
          <p:cNvPicPr preferRelativeResize="0">
            <a:picLocks/>
          </p:cNvPicPr>
          <p:nvPr/>
        </p:nvPicPr>
        <p:blipFill rotWithShape="1">
          <a:blip r:embed="rId3"/>
          <a:srcRect l="3057" t="59279" r="2416" b="1919"/>
          <a:stretch/>
        </p:blipFill>
        <p:spPr>
          <a:xfrm>
            <a:off x="5274539" y="1597193"/>
            <a:ext cx="6314487" cy="3663615"/>
          </a:xfrm>
          <a:prstGeom prst="rect">
            <a:avLst/>
          </a:prstGeom>
          <a:noFill/>
        </p:spPr>
      </p:pic>
    </p:spTree>
    <p:extLst>
      <p:ext uri="{BB962C8B-B14F-4D97-AF65-F5344CB8AC3E}">
        <p14:creationId xmlns:p14="http://schemas.microsoft.com/office/powerpoint/2010/main" val="12133539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03BB5A9-2464-A366-3D31-9C701138C8E7}"/>
              </a:ext>
            </a:extLst>
          </p:cNvPr>
          <p:cNvPicPr>
            <a:picLocks noChangeAspect="1"/>
          </p:cNvPicPr>
          <p:nvPr/>
        </p:nvPicPr>
        <p:blipFill>
          <a:blip r:embed="rId3" cstate="screen">
            <a:extLst>
              <a:ext uri="{28A0092B-C50C-407E-A947-70E740481C1C}">
                <a14:useLocalDpi xmlns:a14="http://schemas.microsoft.com/office/drawing/2010/main"/>
              </a:ext>
            </a:extLst>
          </a:blip>
          <a:srcRect l="26073" r="17038"/>
          <a:stretch/>
        </p:blipFill>
        <p:spPr>
          <a:xfrm>
            <a:off x="6096000" y="10"/>
            <a:ext cx="6096000" cy="6857990"/>
          </a:xfrm>
          <a:prstGeom prst="rect">
            <a:avLst/>
          </a:prstGeom>
        </p:spPr>
      </p:pic>
      <p:sp useBgFill="1">
        <p:nvSpPr>
          <p:cNvPr id="10" name="Rectangle 9">
            <a:extLst>
              <a:ext uri="{FF2B5EF4-FFF2-40B4-BE49-F238E27FC236}">
                <a16:creationId xmlns:a16="http://schemas.microsoft.com/office/drawing/2014/main" id="{A617206B-0857-476C-BCB9-00448DF2C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3F6947-7927-BD5C-6A03-71F29BBBCFC9}"/>
              </a:ext>
            </a:extLst>
          </p:cNvPr>
          <p:cNvSpPr>
            <a:spLocks noGrp="1"/>
          </p:cNvSpPr>
          <p:nvPr>
            <p:ph type="title"/>
          </p:nvPr>
        </p:nvSpPr>
        <p:spPr>
          <a:xfrm>
            <a:off x="838201" y="365125"/>
            <a:ext cx="4854676" cy="1325563"/>
          </a:xfrm>
        </p:spPr>
        <p:txBody>
          <a:bodyPr>
            <a:normAutofit/>
          </a:bodyPr>
          <a:lstStyle/>
          <a:p>
            <a:r>
              <a:rPr lang="en-AU" dirty="0"/>
              <a:t>CRISPR</a:t>
            </a:r>
          </a:p>
        </p:txBody>
      </p:sp>
      <p:sp>
        <p:nvSpPr>
          <p:cNvPr id="3" name="Content Placeholder 2">
            <a:extLst>
              <a:ext uri="{FF2B5EF4-FFF2-40B4-BE49-F238E27FC236}">
                <a16:creationId xmlns:a16="http://schemas.microsoft.com/office/drawing/2014/main" id="{A14453C1-AD1D-1705-A75B-6D8DFB6EE3BB}"/>
              </a:ext>
            </a:extLst>
          </p:cNvPr>
          <p:cNvSpPr>
            <a:spLocks noGrp="1"/>
          </p:cNvSpPr>
          <p:nvPr>
            <p:ph idx="1"/>
          </p:nvPr>
        </p:nvSpPr>
        <p:spPr>
          <a:xfrm>
            <a:off x="1120000" y="1825625"/>
            <a:ext cx="4572877" cy="4351338"/>
          </a:xfrm>
        </p:spPr>
        <p:txBody>
          <a:bodyPr>
            <a:normAutofit/>
          </a:bodyPr>
          <a:lstStyle/>
          <a:p>
            <a:pPr marL="0" indent="0">
              <a:buNone/>
            </a:pPr>
            <a:r>
              <a:rPr lang="en-AU" b="1" dirty="0">
                <a:solidFill>
                  <a:srgbClr val="FFFF00"/>
                </a:solidFill>
              </a:rPr>
              <a:t>Watch </a:t>
            </a:r>
            <a:r>
              <a:rPr lang="en-GB" b="1" dirty="0">
                <a:solidFill>
                  <a:srgbClr val="FFFF00"/>
                </a:solidFill>
              </a:rPr>
              <a:t>6.2.2.3 - How CRISPR lets you edit DNA</a:t>
            </a:r>
          </a:p>
          <a:p>
            <a:endParaRPr lang="en-GB" dirty="0"/>
          </a:p>
          <a:p>
            <a:endParaRPr lang="en-AU" dirty="0"/>
          </a:p>
        </p:txBody>
      </p:sp>
    </p:spTree>
    <p:extLst>
      <p:ext uri="{BB962C8B-B14F-4D97-AF65-F5344CB8AC3E}">
        <p14:creationId xmlns:p14="http://schemas.microsoft.com/office/powerpoint/2010/main" val="4127309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6F3BE-4C0A-2387-0CD3-C864029C0CFA}"/>
              </a:ext>
            </a:extLst>
          </p:cNvPr>
          <p:cNvSpPr>
            <a:spLocks noGrp="1"/>
          </p:cNvSpPr>
          <p:nvPr>
            <p:ph type="title"/>
          </p:nvPr>
        </p:nvSpPr>
        <p:spPr/>
        <p:txBody>
          <a:bodyPr>
            <a:normAutofit fontScale="90000"/>
          </a:bodyPr>
          <a:lstStyle/>
          <a:p>
            <a:r>
              <a:rPr lang="en-AU" dirty="0"/>
              <a:t>Potential Experiments: Pressure on Volume of Gas</a:t>
            </a:r>
          </a:p>
        </p:txBody>
      </p:sp>
      <p:sp>
        <p:nvSpPr>
          <p:cNvPr id="3" name="Content Placeholder 2">
            <a:extLst>
              <a:ext uri="{FF2B5EF4-FFF2-40B4-BE49-F238E27FC236}">
                <a16:creationId xmlns:a16="http://schemas.microsoft.com/office/drawing/2014/main" id="{B6BB05E3-7DA6-D277-9EE5-DC0B926125E4}"/>
              </a:ext>
            </a:extLst>
          </p:cNvPr>
          <p:cNvSpPr>
            <a:spLocks noGrp="1"/>
          </p:cNvSpPr>
          <p:nvPr>
            <p:ph idx="1"/>
          </p:nvPr>
        </p:nvSpPr>
        <p:spPr/>
        <p:txBody>
          <a:bodyPr/>
          <a:lstStyle/>
          <a:p>
            <a:pPr marL="514350" indent="-514350">
              <a:buFont typeface="+mj-lt"/>
              <a:buAutoNum type="arabicPeriod"/>
            </a:pPr>
            <a:r>
              <a:rPr lang="en-AU" dirty="0"/>
              <a:t>Mini marshmallow and syringe</a:t>
            </a:r>
          </a:p>
        </p:txBody>
      </p:sp>
      <p:pic>
        <p:nvPicPr>
          <p:cNvPr id="5" name="Picture 4" descr="A diagram of a gas law&#10;&#10;Description automatically generated">
            <a:extLst>
              <a:ext uri="{FF2B5EF4-FFF2-40B4-BE49-F238E27FC236}">
                <a16:creationId xmlns:a16="http://schemas.microsoft.com/office/drawing/2014/main" id="{BDE2323F-947A-149E-B647-5E5EB0D91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224" y="3554730"/>
            <a:ext cx="8652576" cy="2312670"/>
          </a:xfrm>
          <a:prstGeom prst="rect">
            <a:avLst/>
          </a:prstGeom>
        </p:spPr>
      </p:pic>
    </p:spTree>
    <p:extLst>
      <p:ext uri="{BB962C8B-B14F-4D97-AF65-F5344CB8AC3E}">
        <p14:creationId xmlns:p14="http://schemas.microsoft.com/office/powerpoint/2010/main" val="26687744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person in historical garment standing in front of a building&#10;&#10;Description automatically generated">
            <a:extLst>
              <a:ext uri="{FF2B5EF4-FFF2-40B4-BE49-F238E27FC236}">
                <a16:creationId xmlns:a16="http://schemas.microsoft.com/office/drawing/2014/main" id="{6F1B7325-AAA1-5591-198B-A42F553775F6}"/>
              </a:ext>
            </a:extLst>
          </p:cNvPr>
          <p:cNvPicPr>
            <a:picLocks noChangeAspect="1"/>
          </p:cNvPicPr>
          <p:nvPr/>
        </p:nvPicPr>
        <p:blipFill>
          <a:blip r:embed="rId3">
            <a:extLst>
              <a:ext uri="{28A0092B-C50C-407E-A947-70E740481C1C}">
                <a14:useLocalDpi xmlns:a14="http://schemas.microsoft.com/office/drawing/2010/main" val="0"/>
              </a:ext>
            </a:extLst>
          </a:blip>
          <a:srcRect t="952" b="8286"/>
          <a:stretch/>
        </p:blipFill>
        <p:spPr>
          <a:xfrm>
            <a:off x="4636008" y="10"/>
            <a:ext cx="7555992" cy="6857990"/>
          </a:xfrm>
          <a:prstGeom prst="rect">
            <a:avLst/>
          </a:prstGeom>
        </p:spPr>
      </p:pic>
      <p:sp useBgFill="1">
        <p:nvSpPr>
          <p:cNvPr id="10" name="Rectangle 9">
            <a:extLst>
              <a:ext uri="{FF2B5EF4-FFF2-40B4-BE49-F238E27FC236}">
                <a16:creationId xmlns:a16="http://schemas.microsoft.com/office/drawing/2014/main" id="{DF08D411-D330-485C-B459-784E08E39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C6598-FA03-CB5C-A757-5DFFFD3E26E7}"/>
              </a:ext>
            </a:extLst>
          </p:cNvPr>
          <p:cNvSpPr>
            <a:spLocks noGrp="1"/>
          </p:cNvSpPr>
          <p:nvPr>
            <p:ph type="title"/>
          </p:nvPr>
        </p:nvSpPr>
        <p:spPr>
          <a:xfrm>
            <a:off x="838201" y="365125"/>
            <a:ext cx="3478160" cy="1325563"/>
          </a:xfrm>
        </p:spPr>
        <p:txBody>
          <a:bodyPr>
            <a:normAutofit/>
          </a:bodyPr>
          <a:lstStyle/>
          <a:p>
            <a:r>
              <a:rPr lang="en-AU" sz="4400"/>
              <a:t>6.2.2.4</a:t>
            </a:r>
          </a:p>
        </p:txBody>
      </p:sp>
      <p:sp>
        <p:nvSpPr>
          <p:cNvPr id="3" name="Content Placeholder 2">
            <a:extLst>
              <a:ext uri="{FF2B5EF4-FFF2-40B4-BE49-F238E27FC236}">
                <a16:creationId xmlns:a16="http://schemas.microsoft.com/office/drawing/2014/main" id="{DDA51E35-04DA-4D25-4566-E3464295FF3F}"/>
              </a:ext>
            </a:extLst>
          </p:cNvPr>
          <p:cNvSpPr>
            <a:spLocks noGrp="1"/>
          </p:cNvSpPr>
          <p:nvPr>
            <p:ph idx="1"/>
          </p:nvPr>
        </p:nvSpPr>
        <p:spPr>
          <a:xfrm>
            <a:off x="838202" y="1825625"/>
            <a:ext cx="3478160" cy="4351338"/>
          </a:xfrm>
        </p:spPr>
        <p:txBody>
          <a:bodyPr>
            <a:normAutofit/>
          </a:bodyPr>
          <a:lstStyle/>
          <a:p>
            <a:r>
              <a:rPr lang="en-AU" b="0" u="none" strike="noStrike" baseline="0">
                <a:latin typeface="Arial" panose="020B0604020202020204" pitchFamily="34" charset="0"/>
              </a:rPr>
              <a:t>Newton’s laws and the technology required to build buildings capable of withstanding earthquakes</a:t>
            </a:r>
            <a:endParaRPr lang="en-AU" dirty="0"/>
          </a:p>
        </p:txBody>
      </p:sp>
    </p:spTree>
    <p:extLst>
      <p:ext uri="{BB962C8B-B14F-4D97-AF65-F5344CB8AC3E}">
        <p14:creationId xmlns:p14="http://schemas.microsoft.com/office/powerpoint/2010/main" val="330239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cartoon of a child pulling a cart with balls&#10;&#10;Description automatically generated">
            <a:extLst>
              <a:ext uri="{FF2B5EF4-FFF2-40B4-BE49-F238E27FC236}">
                <a16:creationId xmlns:a16="http://schemas.microsoft.com/office/drawing/2014/main" id="{6A566464-D99D-FEEC-884B-D459A219E5F7}"/>
              </a:ext>
            </a:extLst>
          </p:cNvPr>
          <p:cNvPicPr>
            <a:picLocks noChangeAspect="1"/>
          </p:cNvPicPr>
          <p:nvPr/>
        </p:nvPicPr>
        <p:blipFill>
          <a:blip r:embed="rId3">
            <a:extLst>
              <a:ext uri="{28A0092B-C50C-407E-A947-70E740481C1C}">
                <a14:useLocalDpi xmlns:a14="http://schemas.microsoft.com/office/drawing/2010/main" val="0"/>
              </a:ext>
            </a:extLst>
          </a:blip>
          <a:srcRect t="18695" r="-4" b="13934"/>
          <a:stretch/>
        </p:blipFill>
        <p:spPr>
          <a:xfrm>
            <a:off x="20" y="1"/>
            <a:ext cx="4343380" cy="2926080"/>
          </a:xfrm>
          <a:prstGeom prst="rect">
            <a:avLst/>
          </a:prstGeom>
        </p:spPr>
      </p:pic>
      <p:pic>
        <p:nvPicPr>
          <p:cNvPr id="7" name="Picture 6" descr="A rocket taking off from the sky&#10;&#10;Description automatically generated">
            <a:extLst>
              <a:ext uri="{FF2B5EF4-FFF2-40B4-BE49-F238E27FC236}">
                <a16:creationId xmlns:a16="http://schemas.microsoft.com/office/drawing/2014/main" id="{44398F09-04EF-8326-1219-5AD7C1BFA99D}"/>
              </a:ext>
            </a:extLst>
          </p:cNvPr>
          <p:cNvPicPr>
            <a:picLocks noChangeAspect="1"/>
          </p:cNvPicPr>
          <p:nvPr/>
        </p:nvPicPr>
        <p:blipFill>
          <a:blip r:embed="rId4">
            <a:extLst>
              <a:ext uri="{28A0092B-C50C-407E-A947-70E740481C1C}">
                <a14:useLocalDpi xmlns:a14="http://schemas.microsoft.com/office/drawing/2010/main" val="0"/>
              </a:ext>
            </a:extLst>
          </a:blip>
          <a:srcRect t="9474" r="-4" b="-4"/>
          <a:stretch/>
        </p:blipFill>
        <p:spPr>
          <a:xfrm>
            <a:off x="20" y="2926080"/>
            <a:ext cx="4343380" cy="3931920"/>
          </a:xfrm>
          <a:prstGeom prst="rect">
            <a:avLst/>
          </a:prstGeom>
        </p:spPr>
      </p:pic>
      <p:sp useBgFill="1">
        <p:nvSpPr>
          <p:cNvPr id="39" name="Rectangle 38">
            <a:extLst>
              <a:ext uri="{FF2B5EF4-FFF2-40B4-BE49-F238E27FC236}">
                <a16:creationId xmlns:a16="http://schemas.microsoft.com/office/drawing/2014/main" id="{484860E4-5AA0-44C5-8B17-C1BCE5B3E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3400" y="1"/>
            <a:ext cx="7848600" cy="6858000"/>
          </a:xfrm>
          <a:prstGeom prst="rect">
            <a:avLst/>
          </a:prstGeom>
          <a:ln>
            <a:noFill/>
          </a:ln>
          <a:effectLst>
            <a:outerShdw blurRad="139700" dist="508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4A8C6A-3464-D82D-C8EF-4A5D44CD8A50}"/>
              </a:ext>
            </a:extLst>
          </p:cNvPr>
          <p:cNvSpPr>
            <a:spLocks noGrp="1"/>
          </p:cNvSpPr>
          <p:nvPr>
            <p:ph type="title"/>
          </p:nvPr>
        </p:nvSpPr>
        <p:spPr>
          <a:xfrm>
            <a:off x="4702628" y="365125"/>
            <a:ext cx="6651171" cy="1325563"/>
          </a:xfrm>
        </p:spPr>
        <p:txBody>
          <a:bodyPr>
            <a:normAutofit/>
          </a:bodyPr>
          <a:lstStyle/>
          <a:p>
            <a:r>
              <a:rPr lang="en-AU" sz="4200" dirty="0"/>
              <a:t>Derek’s Three </a:t>
            </a:r>
            <a:r>
              <a:rPr lang="en-AU" sz="4200" dirty="0">
                <a:solidFill>
                  <a:srgbClr val="FFFF00"/>
                </a:solidFill>
                <a:latin typeface="Arial"/>
                <a:ea typeface="Arial"/>
                <a:cs typeface="Arial"/>
                <a:sym typeface="Arial"/>
              </a:rPr>
              <a:t>In</a:t>
            </a:r>
            <a:r>
              <a:rPr lang="en-AU" sz="4200" dirty="0"/>
              <a:t>correct Laws of Motion</a:t>
            </a:r>
          </a:p>
        </p:txBody>
      </p:sp>
      <p:sp>
        <p:nvSpPr>
          <p:cNvPr id="3" name="Content Placeholder 2">
            <a:extLst>
              <a:ext uri="{FF2B5EF4-FFF2-40B4-BE49-F238E27FC236}">
                <a16:creationId xmlns:a16="http://schemas.microsoft.com/office/drawing/2014/main" id="{9D0703DC-12C9-F6EF-2815-9127ABD01CD8}"/>
              </a:ext>
            </a:extLst>
          </p:cNvPr>
          <p:cNvSpPr>
            <a:spLocks noGrp="1"/>
          </p:cNvSpPr>
          <p:nvPr>
            <p:ph idx="1"/>
          </p:nvPr>
        </p:nvSpPr>
        <p:spPr>
          <a:xfrm>
            <a:off x="4702628" y="1825625"/>
            <a:ext cx="6768738" cy="4351338"/>
          </a:xfrm>
        </p:spPr>
        <p:txBody>
          <a:bodyPr>
            <a:normAutofit/>
          </a:bodyPr>
          <a:lstStyle/>
          <a:p>
            <a:r>
              <a:rPr lang="en-AU" b="1" dirty="0">
                <a:solidFill>
                  <a:srgbClr val="FFFF00"/>
                </a:solidFill>
              </a:rPr>
              <a:t>Watch </a:t>
            </a:r>
            <a:r>
              <a:rPr lang="en-GB" b="1" dirty="0">
                <a:solidFill>
                  <a:srgbClr val="FFFF00"/>
                </a:solidFill>
              </a:rPr>
              <a:t>6.2.2.4 - Three Incorrect Laws of Motion</a:t>
            </a:r>
          </a:p>
          <a:p>
            <a:endParaRPr lang="en-AU" dirty="0"/>
          </a:p>
          <a:p>
            <a:r>
              <a:rPr lang="en-GB" dirty="0"/>
              <a:t>What evidence does Derek use for each of his laws?</a:t>
            </a:r>
          </a:p>
          <a:p>
            <a:r>
              <a:rPr lang="en-GB" dirty="0"/>
              <a:t>For each of his incorrect laws, why is Derek wrong?</a:t>
            </a:r>
          </a:p>
        </p:txBody>
      </p:sp>
    </p:spTree>
    <p:extLst>
      <p:ext uri="{BB962C8B-B14F-4D97-AF65-F5344CB8AC3E}">
        <p14:creationId xmlns:p14="http://schemas.microsoft.com/office/powerpoint/2010/main" val="39735321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sun shining through clouds&#10;&#10;Description automatically generated">
            <a:extLst>
              <a:ext uri="{FF2B5EF4-FFF2-40B4-BE49-F238E27FC236}">
                <a16:creationId xmlns:a16="http://schemas.microsoft.com/office/drawing/2014/main" id="{56CA0123-59D1-3E45-222F-2658A3AC1A83}"/>
              </a:ext>
            </a:extLst>
          </p:cNvPr>
          <p:cNvPicPr>
            <a:picLocks noChangeAspect="1"/>
          </p:cNvPicPr>
          <p:nvPr/>
        </p:nvPicPr>
        <p:blipFill>
          <a:blip r:embed="rId3">
            <a:duotone>
              <a:prstClr val="black"/>
              <a:schemeClr val="tx2">
                <a:tint val="45000"/>
                <a:satMod val="400000"/>
              </a:schemeClr>
            </a:duotone>
            <a:alphaModFix amt="12000"/>
            <a:extLst>
              <a:ext uri="{28A0092B-C50C-407E-A947-70E740481C1C}">
                <a14:useLocalDpi xmlns:a14="http://schemas.microsoft.com/office/drawing/2010/main" val="0"/>
              </a:ext>
            </a:extLst>
          </a:blip>
          <a:srcRect t="1747"/>
          <a:stretch/>
        </p:blipFill>
        <p:spPr>
          <a:xfrm>
            <a:off x="20" y="1"/>
            <a:ext cx="12191980" cy="6858000"/>
          </a:xfrm>
          <a:prstGeom prst="rect">
            <a:avLst/>
          </a:prstGeom>
        </p:spPr>
      </p:pic>
      <p:sp>
        <p:nvSpPr>
          <p:cNvPr id="2" name="Title 1">
            <a:extLst>
              <a:ext uri="{FF2B5EF4-FFF2-40B4-BE49-F238E27FC236}">
                <a16:creationId xmlns:a16="http://schemas.microsoft.com/office/drawing/2014/main" id="{7BF86271-31FE-DC2E-489D-26B14F730C01}"/>
              </a:ext>
            </a:extLst>
          </p:cNvPr>
          <p:cNvSpPr>
            <a:spLocks noGrp="1"/>
          </p:cNvSpPr>
          <p:nvPr>
            <p:ph type="title"/>
          </p:nvPr>
        </p:nvSpPr>
        <p:spPr>
          <a:xfrm>
            <a:off x="838200" y="365125"/>
            <a:ext cx="10515600" cy="1325563"/>
          </a:xfrm>
        </p:spPr>
        <p:txBody>
          <a:bodyPr>
            <a:normAutofit/>
          </a:bodyPr>
          <a:lstStyle/>
          <a:p>
            <a:r>
              <a:rPr lang="en-AU" dirty="0"/>
              <a:t>What happens in an earthquake?</a:t>
            </a:r>
          </a:p>
        </p:txBody>
      </p:sp>
      <p:sp>
        <p:nvSpPr>
          <p:cNvPr id="3" name="Content Placeholder 2">
            <a:extLst>
              <a:ext uri="{FF2B5EF4-FFF2-40B4-BE49-F238E27FC236}">
                <a16:creationId xmlns:a16="http://schemas.microsoft.com/office/drawing/2014/main" id="{F69B5AFA-BE02-96C4-EEF8-4604050128BB}"/>
              </a:ext>
            </a:extLst>
          </p:cNvPr>
          <p:cNvSpPr>
            <a:spLocks noGrp="1"/>
          </p:cNvSpPr>
          <p:nvPr>
            <p:ph idx="1"/>
          </p:nvPr>
        </p:nvSpPr>
        <p:spPr>
          <a:xfrm>
            <a:off x="1120000" y="1825625"/>
            <a:ext cx="10233800" cy="4351338"/>
          </a:xfrm>
        </p:spPr>
        <p:txBody>
          <a:bodyPr>
            <a:normAutofit fontScale="92500" lnSpcReduction="10000"/>
          </a:bodyPr>
          <a:lstStyle/>
          <a:p>
            <a:pPr marL="216000" lvl="0" indent="-216000" rtl="0">
              <a:spcBef>
                <a:spcPts val="0"/>
              </a:spcBef>
              <a:spcAft>
                <a:spcPts val="0"/>
              </a:spcAft>
              <a:buClr>
                <a:schemeClr val="dk1"/>
              </a:buClr>
              <a:buSzPts val="2220"/>
              <a:buChar char="•"/>
            </a:pPr>
            <a:r>
              <a:rPr lang="en-AU" sz="2000" dirty="0"/>
              <a:t>12 January 2010 – Haiti, Magnitude 7.0</a:t>
            </a:r>
          </a:p>
          <a:p>
            <a:pPr marL="432000" lvl="1" indent="-216000" rtl="0">
              <a:spcBef>
                <a:spcPts val="600"/>
              </a:spcBef>
              <a:spcAft>
                <a:spcPts val="0"/>
              </a:spcAft>
              <a:buClr>
                <a:schemeClr val="dk1"/>
              </a:buClr>
              <a:buSzPts val="2220"/>
              <a:buChar char="•"/>
            </a:pPr>
            <a:r>
              <a:rPr lang="en-AU" sz="2000" dirty="0"/>
              <a:t>Death Toll: Various estimates 100,000 – 316,000</a:t>
            </a:r>
          </a:p>
          <a:p>
            <a:pPr marL="432000" lvl="1" indent="-216000" rtl="0">
              <a:spcBef>
                <a:spcPts val="600"/>
              </a:spcBef>
              <a:spcAft>
                <a:spcPts val="0"/>
              </a:spcAft>
              <a:buClr>
                <a:schemeClr val="dk1"/>
              </a:buClr>
              <a:buSzPts val="2220"/>
              <a:buChar char="•"/>
            </a:pPr>
            <a:r>
              <a:rPr lang="en-AU" sz="2000" dirty="0"/>
              <a:t>Tsunami: localised</a:t>
            </a:r>
          </a:p>
          <a:p>
            <a:pPr marL="432000" lvl="1" indent="-216000" rtl="0">
              <a:spcBef>
                <a:spcPts val="600"/>
              </a:spcBef>
              <a:spcAft>
                <a:spcPts val="0"/>
              </a:spcAft>
              <a:buClr>
                <a:schemeClr val="dk1"/>
              </a:buClr>
              <a:buSzPts val="2220"/>
              <a:buChar char="•"/>
            </a:pPr>
            <a:r>
              <a:rPr lang="en-AU" sz="2000" dirty="0"/>
              <a:t>Haiti disaster: UN headquarters collapse</a:t>
            </a:r>
          </a:p>
          <a:p>
            <a:pPr marL="432000" lvl="1" indent="-216000" rtl="0">
              <a:spcBef>
                <a:spcPts val="600"/>
              </a:spcBef>
              <a:spcAft>
                <a:spcPts val="0"/>
              </a:spcAft>
              <a:buClr>
                <a:schemeClr val="dk1"/>
              </a:buClr>
              <a:buSzPts val="2220"/>
              <a:buChar char="•"/>
            </a:pPr>
            <a:r>
              <a:rPr lang="en-AU" sz="2000" b="1" dirty="0">
                <a:solidFill>
                  <a:srgbClr val="FFFF00"/>
                </a:solidFill>
              </a:rPr>
              <a:t>Watch 6.2.2.4 - Haiti disaster - UN headquarters collapse</a:t>
            </a:r>
            <a:br>
              <a:rPr lang="en-AU" sz="2000" b="1" dirty="0">
                <a:solidFill>
                  <a:srgbClr val="FFFF00"/>
                </a:solidFill>
              </a:rPr>
            </a:br>
            <a:endParaRPr lang="en-AU" sz="2000" dirty="0">
              <a:solidFill>
                <a:srgbClr val="FFFF00"/>
              </a:solidFill>
            </a:endParaRPr>
          </a:p>
          <a:p>
            <a:pPr marL="216000" lvl="0" indent="-216000" rtl="0">
              <a:spcBef>
                <a:spcPts val="1800"/>
              </a:spcBef>
              <a:spcAft>
                <a:spcPts val="0"/>
              </a:spcAft>
              <a:buClr>
                <a:schemeClr val="dk1"/>
              </a:buClr>
              <a:buSzPts val="2220"/>
              <a:buChar char="•"/>
            </a:pPr>
            <a:r>
              <a:rPr lang="en-AU" sz="2000" dirty="0"/>
              <a:t>11 March 2011 – Japan (Tsunami), Magnitude 9.1</a:t>
            </a:r>
          </a:p>
          <a:p>
            <a:pPr marL="432000" lvl="1" indent="-216000" rtl="0">
              <a:spcBef>
                <a:spcPts val="600"/>
              </a:spcBef>
              <a:spcAft>
                <a:spcPts val="0"/>
              </a:spcAft>
              <a:buClr>
                <a:schemeClr val="dk1"/>
              </a:buClr>
              <a:buSzPts val="2220"/>
              <a:buChar char="•"/>
            </a:pPr>
            <a:r>
              <a:rPr lang="en-AU" sz="2000" dirty="0"/>
              <a:t>Death toll: 15,899 (+ 2,529 missing) (mainly due to Tsunami)</a:t>
            </a:r>
          </a:p>
          <a:p>
            <a:pPr marL="432000" lvl="1" indent="-216000" rtl="0">
              <a:spcBef>
                <a:spcPts val="600"/>
              </a:spcBef>
              <a:spcAft>
                <a:spcPts val="0"/>
              </a:spcAft>
              <a:buClr>
                <a:schemeClr val="dk1"/>
              </a:buClr>
              <a:buSzPts val="2220"/>
              <a:buChar char="•"/>
            </a:pPr>
            <a:r>
              <a:rPr lang="en-AU" sz="2000" dirty="0"/>
              <a:t>Tsunami: 40.5 m</a:t>
            </a:r>
          </a:p>
          <a:p>
            <a:pPr marL="432000" lvl="1" indent="-216000" rtl="0">
              <a:spcBef>
                <a:spcPts val="600"/>
              </a:spcBef>
              <a:spcAft>
                <a:spcPts val="0"/>
              </a:spcAft>
              <a:buClr>
                <a:schemeClr val="dk1"/>
              </a:buClr>
              <a:buSzPts val="2220"/>
              <a:buChar char="•"/>
            </a:pPr>
            <a:r>
              <a:rPr lang="en-AU" sz="2000" dirty="0"/>
              <a:t>Fukushima nuclear disaster</a:t>
            </a:r>
          </a:p>
          <a:p>
            <a:pPr marL="432000" lvl="1" indent="-216000" rtl="0">
              <a:spcBef>
                <a:spcPts val="600"/>
              </a:spcBef>
              <a:spcAft>
                <a:spcPts val="0"/>
              </a:spcAft>
              <a:buClr>
                <a:schemeClr val="dk1"/>
              </a:buClr>
              <a:buSzPts val="2220"/>
              <a:buChar char="•"/>
            </a:pPr>
            <a:r>
              <a:rPr lang="en-AU" sz="2000" dirty="0"/>
              <a:t>This energy in this earthquake is more than 1400 times that of Haiti, yet compare the building damage</a:t>
            </a:r>
          </a:p>
          <a:p>
            <a:pPr marL="432000" lvl="1" indent="-216000" rtl="0">
              <a:spcBef>
                <a:spcPts val="600"/>
              </a:spcBef>
              <a:spcAft>
                <a:spcPts val="0"/>
              </a:spcAft>
              <a:buClr>
                <a:schemeClr val="dk1"/>
              </a:buClr>
              <a:buSzPts val="2220"/>
              <a:buChar char="•"/>
            </a:pPr>
            <a:r>
              <a:rPr lang="en-AU" sz="2000" dirty="0"/>
              <a:t>Dancing Buildings in Japan during Earthquake</a:t>
            </a:r>
          </a:p>
          <a:p>
            <a:pPr marL="432000" lvl="1" indent="-216000" rtl="0">
              <a:spcBef>
                <a:spcPts val="600"/>
              </a:spcBef>
              <a:spcAft>
                <a:spcPts val="0"/>
              </a:spcAft>
              <a:buClr>
                <a:schemeClr val="dk1"/>
              </a:buClr>
              <a:buSzPts val="2220"/>
              <a:buChar char="•"/>
            </a:pPr>
            <a:r>
              <a:rPr lang="en-AU" sz="2000" b="1" dirty="0">
                <a:solidFill>
                  <a:srgbClr val="FFFF00"/>
                </a:solidFill>
              </a:rPr>
              <a:t>Watch </a:t>
            </a:r>
            <a:r>
              <a:rPr lang="en-GB" sz="2000" b="1" dirty="0">
                <a:solidFill>
                  <a:srgbClr val="FFFF00"/>
                </a:solidFill>
              </a:rPr>
              <a:t>6.2.2.4 - Dancing Buildings in Japan during Earthquake</a:t>
            </a:r>
            <a:endParaRPr lang="en-AU" sz="2000" b="1" dirty="0">
              <a:solidFill>
                <a:srgbClr val="FFFF00"/>
              </a:solidFill>
            </a:endParaRPr>
          </a:p>
        </p:txBody>
      </p:sp>
    </p:spTree>
    <p:extLst>
      <p:ext uri="{BB962C8B-B14F-4D97-AF65-F5344CB8AC3E}">
        <p14:creationId xmlns:p14="http://schemas.microsoft.com/office/powerpoint/2010/main" val="2952544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8983-00DB-5496-B5EC-3BD24C1531BF}"/>
              </a:ext>
            </a:extLst>
          </p:cNvPr>
          <p:cNvSpPr>
            <a:spLocks noGrp="1"/>
          </p:cNvSpPr>
          <p:nvPr>
            <p:ph type="title"/>
          </p:nvPr>
        </p:nvSpPr>
        <p:spPr/>
        <p:txBody>
          <a:bodyPr>
            <a:noAutofit/>
          </a:bodyPr>
          <a:lstStyle/>
          <a:p>
            <a:r>
              <a:rPr lang="en-AU" sz="4400" dirty="0"/>
              <a:t>Why do some buildings fall but others don’t?</a:t>
            </a:r>
          </a:p>
        </p:txBody>
      </p:sp>
      <p:sp>
        <p:nvSpPr>
          <p:cNvPr id="3" name="Content Placeholder 2">
            <a:extLst>
              <a:ext uri="{FF2B5EF4-FFF2-40B4-BE49-F238E27FC236}">
                <a16:creationId xmlns:a16="http://schemas.microsoft.com/office/drawing/2014/main" id="{3D2410D8-52A1-1B23-8328-B292C6BF91F8}"/>
              </a:ext>
            </a:extLst>
          </p:cNvPr>
          <p:cNvSpPr>
            <a:spLocks noGrp="1"/>
          </p:cNvSpPr>
          <p:nvPr>
            <p:ph idx="1"/>
          </p:nvPr>
        </p:nvSpPr>
        <p:spPr/>
        <p:txBody>
          <a:bodyPr>
            <a:normAutofit fontScale="92500" lnSpcReduction="20000"/>
          </a:bodyPr>
          <a:lstStyle/>
          <a:p>
            <a:pPr marL="0" lvl="0" indent="0" algn="l" rtl="0">
              <a:lnSpc>
                <a:spcPct val="90000"/>
              </a:lnSpc>
              <a:spcBef>
                <a:spcPts val="0"/>
              </a:spcBef>
              <a:spcAft>
                <a:spcPts val="0"/>
              </a:spcAft>
              <a:buClr>
                <a:schemeClr val="dk1"/>
              </a:buClr>
              <a:buSzPts val="2400"/>
              <a:buNone/>
            </a:pPr>
            <a:r>
              <a:rPr lang="en-GB" dirty="0"/>
              <a:t>Why do buildings fall in earthquakes?</a:t>
            </a:r>
          </a:p>
          <a:p>
            <a:pPr marL="0" lvl="0" indent="0" algn="l" rtl="0">
              <a:lnSpc>
                <a:spcPct val="90000"/>
              </a:lnSpc>
              <a:spcBef>
                <a:spcPts val="0"/>
              </a:spcBef>
              <a:spcAft>
                <a:spcPts val="0"/>
              </a:spcAft>
              <a:buClr>
                <a:schemeClr val="dk1"/>
              </a:buClr>
              <a:buSzPts val="2400"/>
              <a:buNone/>
            </a:pPr>
            <a:r>
              <a:rPr lang="en-GB" b="1" dirty="0">
                <a:solidFill>
                  <a:srgbClr val="FFFF00"/>
                </a:solidFill>
              </a:rPr>
              <a:t>Watch 6.2.2.4 - Why do buildings fall in earthquakes (5 min)</a:t>
            </a:r>
          </a:p>
          <a:p>
            <a:pPr marL="0" lvl="0" indent="0" algn="l" rtl="0">
              <a:lnSpc>
                <a:spcPct val="90000"/>
              </a:lnSpc>
              <a:spcBef>
                <a:spcPts val="1800"/>
              </a:spcBef>
              <a:spcAft>
                <a:spcPts val="0"/>
              </a:spcAft>
              <a:buClr>
                <a:schemeClr val="dk1"/>
              </a:buClr>
              <a:buSzPts val="2400"/>
              <a:buNone/>
            </a:pPr>
            <a:r>
              <a:rPr lang="en-GB" dirty="0"/>
              <a:t>What to look for:</a:t>
            </a:r>
          </a:p>
          <a:p>
            <a:pPr marL="216000" lvl="0" indent="-216000" algn="l" rtl="0">
              <a:lnSpc>
                <a:spcPct val="90000"/>
              </a:lnSpc>
              <a:spcBef>
                <a:spcPts val="1800"/>
              </a:spcBef>
              <a:spcAft>
                <a:spcPts val="0"/>
              </a:spcAft>
              <a:buClr>
                <a:schemeClr val="dk1"/>
              </a:buClr>
              <a:buSzPts val="2400"/>
              <a:buChar char="•"/>
            </a:pPr>
            <a:r>
              <a:rPr lang="en-GB" dirty="0"/>
              <a:t>What do engineers use to understand the cause of building collapse and design ‘earthquake-proof’ buildings?</a:t>
            </a:r>
          </a:p>
          <a:p>
            <a:pPr marL="216000" lvl="0" indent="-216000" algn="l" rtl="0">
              <a:lnSpc>
                <a:spcPct val="90000"/>
              </a:lnSpc>
              <a:spcBef>
                <a:spcPts val="1800"/>
              </a:spcBef>
              <a:spcAft>
                <a:spcPts val="0"/>
              </a:spcAft>
              <a:buClr>
                <a:schemeClr val="dk1"/>
              </a:buClr>
              <a:buSzPts val="2400"/>
              <a:buChar char="•"/>
            </a:pPr>
            <a:r>
              <a:rPr lang="en-GB" dirty="0"/>
              <a:t>Why does the same earthquake vibration (wave) affect buildings differently?</a:t>
            </a:r>
          </a:p>
          <a:p>
            <a:pPr marL="216000" lvl="0" indent="-216000" algn="l" rtl="0">
              <a:lnSpc>
                <a:spcPct val="90000"/>
              </a:lnSpc>
              <a:spcBef>
                <a:spcPts val="1800"/>
              </a:spcBef>
              <a:spcAft>
                <a:spcPts val="0"/>
              </a:spcAft>
              <a:buClr>
                <a:schemeClr val="dk1"/>
              </a:buClr>
              <a:buSzPts val="2400"/>
              <a:buChar char="•"/>
            </a:pPr>
            <a:r>
              <a:rPr lang="en-GB" dirty="0"/>
              <a:t>Which properties are engineers most concerned with when designing buildings?</a:t>
            </a:r>
          </a:p>
          <a:p>
            <a:pPr marL="216000" lvl="0" indent="-216000" algn="l" rtl="0">
              <a:lnSpc>
                <a:spcPct val="90000"/>
              </a:lnSpc>
              <a:spcBef>
                <a:spcPts val="1800"/>
              </a:spcBef>
              <a:spcAft>
                <a:spcPts val="0"/>
              </a:spcAft>
              <a:buClr>
                <a:schemeClr val="dk1"/>
              </a:buClr>
              <a:buSzPts val="2400"/>
              <a:buChar char="•"/>
            </a:pPr>
            <a:r>
              <a:rPr lang="en-GB" dirty="0"/>
              <a:t>What are two common approaches for designing ‘earthquake-proof’ buildings? How do they work?</a:t>
            </a:r>
          </a:p>
        </p:txBody>
      </p:sp>
    </p:spTree>
    <p:extLst>
      <p:ext uri="{BB962C8B-B14F-4D97-AF65-F5344CB8AC3E}">
        <p14:creationId xmlns:p14="http://schemas.microsoft.com/office/powerpoint/2010/main" val="32888767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8E1AA-6A57-224C-325A-0847F574765E}"/>
              </a:ext>
            </a:extLst>
          </p:cNvPr>
          <p:cNvSpPr>
            <a:spLocks noGrp="1"/>
          </p:cNvSpPr>
          <p:nvPr>
            <p:ph type="title"/>
          </p:nvPr>
        </p:nvSpPr>
        <p:spPr/>
        <p:txBody>
          <a:bodyPr/>
          <a:lstStyle/>
          <a:p>
            <a:r>
              <a:rPr lang="en-AU" dirty="0"/>
              <a:t>Current and future technology</a:t>
            </a:r>
          </a:p>
        </p:txBody>
      </p:sp>
      <p:sp>
        <p:nvSpPr>
          <p:cNvPr id="3" name="Content Placeholder 2">
            <a:extLst>
              <a:ext uri="{FF2B5EF4-FFF2-40B4-BE49-F238E27FC236}">
                <a16:creationId xmlns:a16="http://schemas.microsoft.com/office/drawing/2014/main" id="{03E8A180-16A1-A770-AABD-1B7CED9465B5}"/>
              </a:ext>
            </a:extLst>
          </p:cNvPr>
          <p:cNvSpPr>
            <a:spLocks noGrp="1"/>
          </p:cNvSpPr>
          <p:nvPr>
            <p:ph idx="1"/>
          </p:nvPr>
        </p:nvSpPr>
        <p:spPr/>
        <p:txBody>
          <a:bodyPr>
            <a:normAutofit fontScale="92500" lnSpcReduction="20000"/>
          </a:bodyPr>
          <a:lstStyle/>
          <a:p>
            <a:pPr marL="0" lvl="0" indent="0" algn="l" rtl="0">
              <a:lnSpc>
                <a:spcPct val="90000"/>
              </a:lnSpc>
              <a:spcBef>
                <a:spcPts val="0"/>
              </a:spcBef>
              <a:spcAft>
                <a:spcPts val="0"/>
              </a:spcAft>
              <a:buClr>
                <a:schemeClr val="dk1"/>
              </a:buClr>
              <a:buSzPts val="2220"/>
              <a:buNone/>
            </a:pPr>
            <a:r>
              <a:rPr lang="en-GB" sz="2800" dirty="0"/>
              <a:t>The Future of Earthquake-Proof Buildings (</a:t>
            </a:r>
            <a:r>
              <a:rPr lang="en-GB" sz="2800" dirty="0" err="1"/>
              <a:t>SciShow</a:t>
            </a:r>
            <a:r>
              <a:rPr lang="en-GB" sz="2800" dirty="0"/>
              <a:t>, 2019)</a:t>
            </a:r>
          </a:p>
          <a:p>
            <a:pPr marL="0" lvl="0" indent="0" algn="l" rtl="0">
              <a:lnSpc>
                <a:spcPct val="90000"/>
              </a:lnSpc>
              <a:spcBef>
                <a:spcPts val="0"/>
              </a:spcBef>
              <a:spcAft>
                <a:spcPts val="0"/>
              </a:spcAft>
              <a:buClr>
                <a:schemeClr val="dk1"/>
              </a:buClr>
              <a:buSzPts val="2220"/>
              <a:buNone/>
            </a:pPr>
            <a:r>
              <a:rPr lang="en-GB" b="1" dirty="0">
                <a:solidFill>
                  <a:srgbClr val="FFFF00"/>
                </a:solidFill>
              </a:rPr>
              <a:t>Watch 6.2.2.4 - Can We Make Buildings Truly Earthquake-Proof</a:t>
            </a:r>
          </a:p>
          <a:p>
            <a:pPr marL="0" lvl="0" indent="0" algn="l" rtl="0">
              <a:lnSpc>
                <a:spcPct val="90000"/>
              </a:lnSpc>
              <a:spcBef>
                <a:spcPts val="1800"/>
              </a:spcBef>
              <a:spcAft>
                <a:spcPts val="0"/>
              </a:spcAft>
              <a:buClr>
                <a:schemeClr val="dk1"/>
              </a:buClr>
              <a:buSzPts val="2220"/>
              <a:buNone/>
            </a:pPr>
            <a:r>
              <a:rPr lang="en-GB" sz="2800" dirty="0"/>
              <a:t>10 Technologies that help buildings resist earthquakes</a:t>
            </a:r>
          </a:p>
          <a:p>
            <a:pPr marL="0" lvl="0" indent="0" algn="l" rtl="0">
              <a:lnSpc>
                <a:spcPct val="90000"/>
              </a:lnSpc>
              <a:spcBef>
                <a:spcPts val="1800"/>
              </a:spcBef>
              <a:spcAft>
                <a:spcPts val="0"/>
              </a:spcAft>
              <a:buClr>
                <a:schemeClr val="dk1"/>
              </a:buClr>
              <a:buSzPts val="2220"/>
              <a:buNone/>
            </a:pPr>
            <a:r>
              <a:rPr lang="en-GB" sz="2800" b="1" dirty="0">
                <a:solidFill>
                  <a:srgbClr val="FFFF00"/>
                </a:solidFill>
              </a:rPr>
              <a:t>Read 6.2.2.4 - 10 Technologies That Help Buildings Resist Earthquakes</a:t>
            </a:r>
          </a:p>
          <a:p>
            <a:pPr marL="0" lvl="0" indent="0" algn="l" rtl="0">
              <a:lnSpc>
                <a:spcPct val="90000"/>
              </a:lnSpc>
              <a:spcBef>
                <a:spcPts val="1800"/>
              </a:spcBef>
              <a:spcAft>
                <a:spcPts val="0"/>
              </a:spcAft>
              <a:buClr>
                <a:schemeClr val="dk1"/>
              </a:buClr>
              <a:buSzPts val="2220"/>
              <a:buNone/>
            </a:pPr>
            <a:r>
              <a:rPr lang="en-GB" sz="2800" dirty="0"/>
              <a:t>Describe how each design approach relates to Newton’s Laws:</a:t>
            </a:r>
            <a:endParaRPr lang="en-GB" dirty="0"/>
          </a:p>
          <a:p>
            <a:pPr marL="216000" lvl="0" indent="-216000" algn="l" rtl="0">
              <a:lnSpc>
                <a:spcPct val="90000"/>
              </a:lnSpc>
              <a:spcBef>
                <a:spcPts val="1800"/>
              </a:spcBef>
              <a:spcAft>
                <a:spcPts val="0"/>
              </a:spcAft>
              <a:buClr>
                <a:schemeClr val="dk1"/>
              </a:buClr>
              <a:buSzPts val="2220"/>
              <a:buChar char="•"/>
            </a:pPr>
            <a:r>
              <a:rPr lang="en-GB" sz="2800" dirty="0"/>
              <a:t>First Law: An object will keep doing what it is currently doing unless acted upon by an unbalanced force</a:t>
            </a:r>
            <a:endParaRPr lang="en-GB" dirty="0"/>
          </a:p>
          <a:p>
            <a:pPr marL="216000" lvl="0" indent="-216000" algn="l" rtl="0">
              <a:lnSpc>
                <a:spcPct val="90000"/>
              </a:lnSpc>
              <a:spcBef>
                <a:spcPts val="1800"/>
              </a:spcBef>
              <a:spcAft>
                <a:spcPts val="0"/>
              </a:spcAft>
              <a:buClr>
                <a:schemeClr val="dk1"/>
              </a:buClr>
              <a:buSzPts val="2220"/>
              <a:buChar char="•"/>
            </a:pPr>
            <a:r>
              <a:rPr lang="en-GB" sz="2800" dirty="0"/>
              <a:t>Second Law: Force = mass x acceleration</a:t>
            </a:r>
            <a:endParaRPr lang="en-GB" dirty="0"/>
          </a:p>
          <a:p>
            <a:pPr marL="216000" lvl="0" indent="-216000" algn="l" rtl="0">
              <a:lnSpc>
                <a:spcPct val="90000"/>
              </a:lnSpc>
              <a:spcBef>
                <a:spcPts val="1800"/>
              </a:spcBef>
              <a:spcAft>
                <a:spcPts val="0"/>
              </a:spcAft>
              <a:buClr>
                <a:schemeClr val="dk1"/>
              </a:buClr>
              <a:buSzPts val="2220"/>
              <a:buChar char="•"/>
            </a:pPr>
            <a:r>
              <a:rPr lang="en-GB" sz="2800" dirty="0"/>
              <a:t>Third Law: For every action force, there is an equal and opposite reaction force</a:t>
            </a:r>
            <a:endParaRPr lang="en-GB" dirty="0"/>
          </a:p>
        </p:txBody>
      </p:sp>
    </p:spTree>
    <p:extLst>
      <p:ext uri="{BB962C8B-B14F-4D97-AF65-F5344CB8AC3E}">
        <p14:creationId xmlns:p14="http://schemas.microsoft.com/office/powerpoint/2010/main" val="1430388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oogle Shape;471;p63">
            <a:extLst>
              <a:ext uri="{FF2B5EF4-FFF2-40B4-BE49-F238E27FC236}">
                <a16:creationId xmlns:a16="http://schemas.microsoft.com/office/drawing/2014/main" id="{D2AEE7F6-44AE-D28F-2BDC-3E1CACE9E8F8}"/>
              </a:ext>
            </a:extLst>
          </p:cNvPr>
          <p:cNvPicPr preferRelativeResize="0"/>
          <p:nvPr/>
        </p:nvPicPr>
        <p:blipFill rotWithShape="1">
          <a:blip r:embed="rId3"/>
          <a:srcRect l="17477" r="37540"/>
          <a:stretch/>
        </p:blipFill>
        <p:spPr>
          <a:xfrm>
            <a:off x="7552944" y="10"/>
            <a:ext cx="4639056" cy="6857990"/>
          </a:xfrm>
          <a:prstGeom prst="rect">
            <a:avLst/>
          </a:prstGeom>
          <a:noFill/>
        </p:spPr>
      </p:pic>
      <p:sp useBgFill="1">
        <p:nvSpPr>
          <p:cNvPr id="9" name="Rectangle 8">
            <a:extLst>
              <a:ext uri="{FF2B5EF4-FFF2-40B4-BE49-F238E27FC236}">
                <a16:creationId xmlns:a16="http://schemas.microsoft.com/office/drawing/2014/main" id="{3E62C6E5-7DA1-42DC-A0AE-1293D47FE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769BB-32EC-3D63-464B-4DCDB5058A53}"/>
              </a:ext>
            </a:extLst>
          </p:cNvPr>
          <p:cNvSpPr>
            <a:spLocks noGrp="1"/>
          </p:cNvSpPr>
          <p:nvPr>
            <p:ph type="title"/>
          </p:nvPr>
        </p:nvSpPr>
        <p:spPr>
          <a:xfrm>
            <a:off x="838201" y="365125"/>
            <a:ext cx="6361590" cy="1325563"/>
          </a:xfrm>
        </p:spPr>
        <p:txBody>
          <a:bodyPr>
            <a:normAutofit/>
          </a:bodyPr>
          <a:lstStyle/>
          <a:p>
            <a:r>
              <a:rPr lang="en-AU" dirty="0"/>
              <a:t>6.2.3</a:t>
            </a:r>
          </a:p>
        </p:txBody>
      </p:sp>
      <p:sp>
        <p:nvSpPr>
          <p:cNvPr id="3" name="Content Placeholder 2">
            <a:extLst>
              <a:ext uri="{FF2B5EF4-FFF2-40B4-BE49-F238E27FC236}">
                <a16:creationId xmlns:a16="http://schemas.microsoft.com/office/drawing/2014/main" id="{835550C6-38D2-861A-1806-5ABC523EFC77}"/>
              </a:ext>
            </a:extLst>
          </p:cNvPr>
          <p:cNvSpPr>
            <a:spLocks noGrp="1"/>
          </p:cNvSpPr>
          <p:nvPr>
            <p:ph idx="1"/>
          </p:nvPr>
        </p:nvSpPr>
        <p:spPr>
          <a:xfrm>
            <a:off x="1120000" y="1825625"/>
            <a:ext cx="6079791" cy="4351338"/>
          </a:xfrm>
        </p:spPr>
        <p:txBody>
          <a:bodyPr>
            <a:normAutofit/>
          </a:bodyPr>
          <a:lstStyle/>
          <a:p>
            <a:pPr marL="0" indent="0">
              <a:buNone/>
            </a:pPr>
            <a:r>
              <a:rPr lang="en-AU" dirty="0">
                <a:latin typeface="Aptos" panose="020B0004020202020204" pitchFamily="34" charset="0"/>
              </a:rPr>
              <a:t>I</a:t>
            </a:r>
            <a:r>
              <a:rPr lang="en-AU" b="0" u="none" strike="noStrike" baseline="0" dirty="0">
                <a:latin typeface="Aptos" panose="020B0004020202020204" pitchFamily="34" charset="0"/>
              </a:rPr>
              <a:t>nvestigate scientists’ increasing awareness of the value of Aboriginal and Torres Strait Islander Peoples’ knowledge and understanding of the medicinal and material uses of plants and, in partnership with communities, investigate the potential for ethical development of new drug treatments and synthetic chemicals through the </a:t>
            </a:r>
            <a:r>
              <a:rPr lang="en-AU" b="0" u="none" strike="noStrike" baseline="0" dirty="0" err="1">
                <a:latin typeface="Aptos" panose="020B0004020202020204" pitchFamily="34" charset="0"/>
              </a:rPr>
              <a:t>bioharvesting</a:t>
            </a:r>
            <a:r>
              <a:rPr lang="en-AU" b="0" u="none" strike="noStrike" baseline="0" dirty="0">
                <a:latin typeface="Aptos" panose="020B0004020202020204" pitchFamily="34" charset="0"/>
              </a:rPr>
              <a:t> of plants from Country and Place</a:t>
            </a:r>
          </a:p>
        </p:txBody>
      </p:sp>
    </p:spTree>
    <p:extLst>
      <p:ext uri="{BB962C8B-B14F-4D97-AF65-F5344CB8AC3E}">
        <p14:creationId xmlns:p14="http://schemas.microsoft.com/office/powerpoint/2010/main" val="41728310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5953-1257-0594-CF21-E8AF28BD0326}"/>
              </a:ext>
            </a:extLst>
          </p:cNvPr>
          <p:cNvSpPr>
            <a:spLocks noGrp="1"/>
          </p:cNvSpPr>
          <p:nvPr>
            <p:ph type="title"/>
          </p:nvPr>
        </p:nvSpPr>
        <p:spPr>
          <a:xfrm>
            <a:off x="838200" y="365125"/>
            <a:ext cx="10515600" cy="1325563"/>
          </a:xfrm>
        </p:spPr>
        <p:txBody>
          <a:bodyPr>
            <a:normAutofit/>
          </a:bodyPr>
          <a:lstStyle/>
          <a:p>
            <a:r>
              <a:rPr lang="en-AU" sz="5000"/>
              <a:t>Bio harvesting from country and place </a:t>
            </a:r>
          </a:p>
        </p:txBody>
      </p:sp>
      <p:sp>
        <p:nvSpPr>
          <p:cNvPr id="3" name="Content Placeholder 2">
            <a:extLst>
              <a:ext uri="{FF2B5EF4-FFF2-40B4-BE49-F238E27FC236}">
                <a16:creationId xmlns:a16="http://schemas.microsoft.com/office/drawing/2014/main" id="{EA9AC1D4-805B-25BA-5890-C88F75F37222}"/>
              </a:ext>
            </a:extLst>
          </p:cNvPr>
          <p:cNvSpPr>
            <a:spLocks noGrp="1"/>
          </p:cNvSpPr>
          <p:nvPr>
            <p:ph idx="1"/>
          </p:nvPr>
        </p:nvSpPr>
        <p:spPr>
          <a:xfrm>
            <a:off x="288758" y="1825625"/>
            <a:ext cx="7189728" cy="4667250"/>
          </a:xfrm>
        </p:spPr>
        <p:txBody>
          <a:bodyPr>
            <a:normAutofit/>
          </a:bodyPr>
          <a:lstStyle/>
          <a:p>
            <a:r>
              <a:rPr lang="en-GB" sz="2400" dirty="0">
                <a:latin typeface="Aptos" panose="020B0004020202020204" pitchFamily="34" charset="0"/>
              </a:rPr>
              <a:t>Aboriginal and Torres Strait Islander (ATSI) communities have been harvesting materials from nature and making useful products for tens of thousands of years. The techniques and knowledge has been passed down through oral and hands on means from one generation to the next. Many plants and materials harvested have been used for medicinal purposes, food and technologies.  </a:t>
            </a:r>
          </a:p>
          <a:p>
            <a:endParaRPr lang="en-GB" sz="2400" dirty="0">
              <a:latin typeface="Aptos" panose="020B0004020202020204" pitchFamily="34" charset="0"/>
            </a:endParaRPr>
          </a:p>
          <a:p>
            <a:r>
              <a:rPr lang="en-GB" sz="2400" dirty="0">
                <a:latin typeface="Aptos" panose="020B0004020202020204" pitchFamily="34" charset="0"/>
              </a:rPr>
              <a:t>The act of collecting living organisms from the environment be used for food, medicinal purposes and technologies is called </a:t>
            </a:r>
            <a:r>
              <a:rPr lang="en-GB" sz="2400" b="1" dirty="0">
                <a:latin typeface="Aptos" panose="020B0004020202020204" pitchFamily="34" charset="0"/>
              </a:rPr>
              <a:t>bio harvesting</a:t>
            </a:r>
            <a:r>
              <a:rPr lang="en-GB" sz="2400" dirty="0">
                <a:latin typeface="Aptos" panose="020B0004020202020204" pitchFamily="34" charset="0"/>
              </a:rPr>
              <a:t>.</a:t>
            </a:r>
          </a:p>
        </p:txBody>
      </p:sp>
      <p:pic>
        <p:nvPicPr>
          <p:cNvPr id="5" name="Picture 4">
            <a:extLst>
              <a:ext uri="{FF2B5EF4-FFF2-40B4-BE49-F238E27FC236}">
                <a16:creationId xmlns:a16="http://schemas.microsoft.com/office/drawing/2014/main" id="{4958C672-6105-E962-3B45-9799AF403E82}"/>
              </a:ext>
            </a:extLst>
          </p:cNvPr>
          <p:cNvPicPr>
            <a:picLocks noChangeAspect="1"/>
          </p:cNvPicPr>
          <p:nvPr/>
        </p:nvPicPr>
        <p:blipFill>
          <a:blip r:embed="rId3"/>
          <a:srcRect l="1884" r="2151" b="1"/>
          <a:stretch/>
        </p:blipFill>
        <p:spPr>
          <a:xfrm>
            <a:off x="7922922" y="1924505"/>
            <a:ext cx="3354676" cy="3398611"/>
          </a:xfrm>
          <a:prstGeom prst="rect">
            <a:avLst/>
          </a:prstGeom>
        </p:spPr>
      </p:pic>
    </p:spTree>
    <p:extLst>
      <p:ext uri="{BB962C8B-B14F-4D97-AF65-F5344CB8AC3E}">
        <p14:creationId xmlns:p14="http://schemas.microsoft.com/office/powerpoint/2010/main" val="25516625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group of people around a person with guns&#10;&#10;Description automatically generated">
            <a:extLst>
              <a:ext uri="{FF2B5EF4-FFF2-40B4-BE49-F238E27FC236}">
                <a16:creationId xmlns:a16="http://schemas.microsoft.com/office/drawing/2014/main" id="{858A6137-82FC-DA1B-7E4F-B46ADCBD3100}"/>
              </a:ext>
            </a:extLst>
          </p:cNvPr>
          <p:cNvPicPr>
            <a:picLocks noChangeAspect="1"/>
          </p:cNvPicPr>
          <p:nvPr/>
        </p:nvPicPr>
        <p:blipFill>
          <a:blip r:embed="rId3">
            <a:extLst>
              <a:ext uri="{28A0092B-C50C-407E-A947-70E740481C1C}">
                <a14:useLocalDpi xmlns:a14="http://schemas.microsoft.com/office/drawing/2010/main" val="0"/>
              </a:ext>
            </a:extLst>
          </a:blip>
          <a:srcRect l="24653" r="24458" b="1"/>
          <a:stretch/>
        </p:blipFill>
        <p:spPr>
          <a:xfrm>
            <a:off x="6096000" y="10"/>
            <a:ext cx="6096000" cy="6857990"/>
          </a:xfrm>
          <a:prstGeom prst="rect">
            <a:avLst/>
          </a:prstGeom>
        </p:spPr>
      </p:pic>
      <p:sp useBgFill="1">
        <p:nvSpPr>
          <p:cNvPr id="10" name="Rectangle 9">
            <a:extLst>
              <a:ext uri="{FF2B5EF4-FFF2-40B4-BE49-F238E27FC236}">
                <a16:creationId xmlns:a16="http://schemas.microsoft.com/office/drawing/2014/main" id="{A617206B-0857-476C-BCB9-00448DF2C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A1CA79-61B6-81B3-6768-7B4749D2B362}"/>
              </a:ext>
            </a:extLst>
          </p:cNvPr>
          <p:cNvSpPr>
            <a:spLocks noGrp="1"/>
          </p:cNvSpPr>
          <p:nvPr>
            <p:ph type="title"/>
          </p:nvPr>
        </p:nvSpPr>
        <p:spPr>
          <a:xfrm>
            <a:off x="838201" y="365125"/>
            <a:ext cx="4854676" cy="1325563"/>
          </a:xfrm>
        </p:spPr>
        <p:txBody>
          <a:bodyPr>
            <a:normAutofit/>
          </a:bodyPr>
          <a:lstStyle/>
          <a:p>
            <a:r>
              <a:rPr lang="en-AU" dirty="0"/>
              <a:t>Bio harvesting</a:t>
            </a:r>
          </a:p>
        </p:txBody>
      </p:sp>
      <p:sp>
        <p:nvSpPr>
          <p:cNvPr id="3" name="Content Placeholder 2">
            <a:extLst>
              <a:ext uri="{FF2B5EF4-FFF2-40B4-BE49-F238E27FC236}">
                <a16:creationId xmlns:a16="http://schemas.microsoft.com/office/drawing/2014/main" id="{47DD5BDA-5D56-3EB9-DAC3-47B5855EEBA5}"/>
              </a:ext>
            </a:extLst>
          </p:cNvPr>
          <p:cNvSpPr>
            <a:spLocks noGrp="1"/>
          </p:cNvSpPr>
          <p:nvPr>
            <p:ph idx="1"/>
          </p:nvPr>
        </p:nvSpPr>
        <p:spPr>
          <a:xfrm>
            <a:off x="1120000" y="1825625"/>
            <a:ext cx="4572877" cy="4351338"/>
          </a:xfrm>
        </p:spPr>
        <p:txBody>
          <a:bodyPr>
            <a:normAutofit/>
          </a:bodyPr>
          <a:lstStyle/>
          <a:p>
            <a:pPr marL="0" indent="0">
              <a:buNone/>
            </a:pPr>
            <a:r>
              <a:rPr lang="en-GB" sz="2200" dirty="0">
                <a:latin typeface="Aptos" panose="020B0004020202020204" pitchFamily="34" charset="0"/>
              </a:rPr>
              <a:t>Scientists and now recognising the inherit value of all this accumulated knowledge and the challenge has emerged to find useful product from these materials by developing positive communication between themselves and the ATSI communities.</a:t>
            </a:r>
          </a:p>
          <a:p>
            <a:pPr marL="0" indent="0">
              <a:buNone/>
            </a:pPr>
            <a:r>
              <a:rPr lang="en-GB" sz="2200" dirty="0">
                <a:latin typeface="Aptos" panose="020B0004020202020204" pitchFamily="34" charset="0"/>
              </a:rPr>
              <a:t>Other factors to consider would be potential environmental impacts, intellectual and property, ethical concerns and appropriate consultation.</a:t>
            </a:r>
          </a:p>
        </p:txBody>
      </p:sp>
    </p:spTree>
    <p:extLst>
      <p:ext uri="{BB962C8B-B14F-4D97-AF65-F5344CB8AC3E}">
        <p14:creationId xmlns:p14="http://schemas.microsoft.com/office/powerpoint/2010/main" val="21523291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3EF8-44AE-6D23-BAB8-80FDB3EF4795}"/>
              </a:ext>
            </a:extLst>
          </p:cNvPr>
          <p:cNvSpPr>
            <a:spLocks noGrp="1"/>
          </p:cNvSpPr>
          <p:nvPr>
            <p:ph type="title"/>
          </p:nvPr>
        </p:nvSpPr>
        <p:spPr>
          <a:xfrm>
            <a:off x="838200" y="365125"/>
            <a:ext cx="10515600" cy="1325563"/>
          </a:xfrm>
        </p:spPr>
        <p:txBody>
          <a:bodyPr>
            <a:normAutofit/>
          </a:bodyPr>
          <a:lstStyle/>
          <a:p>
            <a:r>
              <a:rPr lang="en-AU" dirty="0"/>
              <a:t>Bio harvesting examples</a:t>
            </a:r>
          </a:p>
        </p:txBody>
      </p:sp>
      <p:sp>
        <p:nvSpPr>
          <p:cNvPr id="3" name="Content Placeholder 2">
            <a:extLst>
              <a:ext uri="{FF2B5EF4-FFF2-40B4-BE49-F238E27FC236}">
                <a16:creationId xmlns:a16="http://schemas.microsoft.com/office/drawing/2014/main" id="{BB90A17A-87ED-DFCE-AFE3-C1CEF256917E}"/>
              </a:ext>
            </a:extLst>
          </p:cNvPr>
          <p:cNvSpPr>
            <a:spLocks noGrp="1"/>
          </p:cNvSpPr>
          <p:nvPr>
            <p:ph idx="1"/>
          </p:nvPr>
        </p:nvSpPr>
        <p:spPr>
          <a:xfrm>
            <a:off x="1120000" y="1825625"/>
            <a:ext cx="6356856" cy="4351338"/>
          </a:xfrm>
        </p:spPr>
        <p:txBody>
          <a:bodyPr>
            <a:normAutofit/>
          </a:bodyPr>
          <a:lstStyle/>
          <a:p>
            <a:r>
              <a:rPr lang="en-GB" sz="2200" dirty="0"/>
              <a:t>Using spinifex resin to make a bioplastic – </a:t>
            </a:r>
            <a:r>
              <a:rPr lang="en-GB" sz="2200" b="1" dirty="0">
                <a:solidFill>
                  <a:srgbClr val="FFFF00"/>
                </a:solidFill>
              </a:rPr>
              <a:t>6.2.3 – Australian Aboriginal use of Spinifex resin technology</a:t>
            </a:r>
          </a:p>
          <a:p>
            <a:pPr marL="0" indent="0">
              <a:buNone/>
            </a:pPr>
            <a:endParaRPr lang="en-GB" sz="2200" dirty="0"/>
          </a:p>
          <a:p>
            <a:r>
              <a:rPr lang="en-GB" sz="2200" dirty="0"/>
              <a:t>Plants uses and medicines near </a:t>
            </a:r>
            <a:r>
              <a:rPr lang="en-GB" sz="2200" dirty="0" err="1"/>
              <a:t>Woorabinda</a:t>
            </a:r>
            <a:r>
              <a:rPr lang="en-GB" sz="2200" dirty="0"/>
              <a:t> with Steve Kemp – </a:t>
            </a:r>
            <a:r>
              <a:rPr lang="en-GB" sz="2200" b="1" dirty="0">
                <a:solidFill>
                  <a:srgbClr val="FFFF00"/>
                </a:solidFill>
              </a:rPr>
              <a:t>6.2.3 – Plants uses and medicines near </a:t>
            </a:r>
            <a:r>
              <a:rPr lang="en-GB" sz="2200" b="1" dirty="0" err="1">
                <a:solidFill>
                  <a:srgbClr val="FFFF00"/>
                </a:solidFill>
              </a:rPr>
              <a:t>Woorabinda</a:t>
            </a:r>
            <a:endParaRPr lang="en-GB" sz="2200" b="1" dirty="0">
              <a:solidFill>
                <a:srgbClr val="FFFF00"/>
              </a:solidFill>
            </a:endParaRPr>
          </a:p>
          <a:p>
            <a:pPr marL="0" indent="0">
              <a:buNone/>
            </a:pPr>
            <a:endParaRPr lang="en-GB" sz="2200" dirty="0"/>
          </a:p>
          <a:p>
            <a:r>
              <a:rPr lang="en-GB" sz="2200" dirty="0"/>
              <a:t>Refer to </a:t>
            </a:r>
            <a:r>
              <a:rPr lang="en-GB" sz="2200" b="1" dirty="0">
                <a:solidFill>
                  <a:srgbClr val="FFFF00"/>
                </a:solidFill>
              </a:rPr>
              <a:t>6.2.3 – Ethical guidelines for research with Aboriginal and Torres Strait Islander peoples</a:t>
            </a:r>
          </a:p>
          <a:p>
            <a:r>
              <a:rPr lang="en-GB" sz="2200" dirty="0"/>
              <a:t>Refer to </a:t>
            </a:r>
            <a:r>
              <a:rPr lang="en-GB" sz="2200" b="1" dirty="0">
                <a:solidFill>
                  <a:srgbClr val="FFFF00"/>
                </a:solidFill>
              </a:rPr>
              <a:t>6.2.3 - Keeping-research-on-track</a:t>
            </a:r>
          </a:p>
        </p:txBody>
      </p:sp>
      <p:sp>
        <p:nvSpPr>
          <p:cNvPr id="10" name="Rounded Rectangle 17">
            <a:extLst>
              <a:ext uri="{FF2B5EF4-FFF2-40B4-BE49-F238E27FC236}">
                <a16:creationId xmlns:a16="http://schemas.microsoft.com/office/drawing/2014/main" id="{99C8D551-8D35-4C89-B344-9B251AAEC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3852" y="1948070"/>
            <a:ext cx="3429886" cy="3896139"/>
          </a:xfrm>
          <a:prstGeom prst="roundRect">
            <a:avLst>
              <a:gd name="adj" fmla="val 2028"/>
            </a:avLst>
          </a:prstGeom>
          <a:solidFill>
            <a:schemeClr val="tx1"/>
          </a:solidFill>
          <a:ln>
            <a:solidFill>
              <a:schemeClr val="accent1">
                <a:shade val="50000"/>
              </a:schemeClr>
            </a:solidFill>
          </a:ln>
          <a:effectLst>
            <a:innerShdw blurRad="127000" dist="12700">
              <a:prstClr val="black"/>
            </a:innerShdw>
            <a:reflection blurRad="6350" stA="52000" endA="300" endPos="2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a forest&#10;&#10;Description automatically generated">
            <a:extLst>
              <a:ext uri="{FF2B5EF4-FFF2-40B4-BE49-F238E27FC236}">
                <a16:creationId xmlns:a16="http://schemas.microsoft.com/office/drawing/2014/main" id="{418B6C7E-DB8F-5D1C-22A7-5ADB74BAC1AD}"/>
              </a:ext>
            </a:extLst>
          </p:cNvPr>
          <p:cNvPicPr>
            <a:picLocks noChangeAspect="1"/>
          </p:cNvPicPr>
          <p:nvPr/>
        </p:nvPicPr>
        <p:blipFill>
          <a:blip r:embed="rId3">
            <a:extLst>
              <a:ext uri="{28A0092B-C50C-407E-A947-70E740481C1C}">
                <a14:useLocalDpi xmlns:a14="http://schemas.microsoft.com/office/drawing/2010/main" val="0"/>
              </a:ext>
            </a:extLst>
          </a:blip>
          <a:srcRect l="21903" r="28094" b="3"/>
          <a:stretch/>
        </p:blipFill>
        <p:spPr>
          <a:xfrm>
            <a:off x="8226824" y="2268110"/>
            <a:ext cx="2843942" cy="3256059"/>
          </a:xfrm>
          <a:prstGeom prst="rect">
            <a:avLst/>
          </a:prstGeom>
        </p:spPr>
      </p:pic>
    </p:spTree>
    <p:extLst>
      <p:ext uri="{BB962C8B-B14F-4D97-AF65-F5344CB8AC3E}">
        <p14:creationId xmlns:p14="http://schemas.microsoft.com/office/powerpoint/2010/main" val="1851477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E611-D812-16B5-035A-B41FDC19A9DF}"/>
              </a:ext>
            </a:extLst>
          </p:cNvPr>
          <p:cNvSpPr>
            <a:spLocks noGrp="1"/>
          </p:cNvSpPr>
          <p:nvPr>
            <p:ph type="title"/>
          </p:nvPr>
        </p:nvSpPr>
        <p:spPr/>
        <p:txBody>
          <a:bodyPr/>
          <a:lstStyle/>
          <a:p>
            <a:r>
              <a:rPr lang="en-AU" dirty="0"/>
              <a:t>6.1.2</a:t>
            </a:r>
          </a:p>
        </p:txBody>
      </p:sp>
      <p:sp>
        <p:nvSpPr>
          <p:cNvPr id="3" name="Content Placeholder 2">
            <a:extLst>
              <a:ext uri="{FF2B5EF4-FFF2-40B4-BE49-F238E27FC236}">
                <a16:creationId xmlns:a16="http://schemas.microsoft.com/office/drawing/2014/main" id="{21E481DC-26F4-F58F-DC5C-9A3659BCA3B6}"/>
              </a:ext>
            </a:extLst>
          </p:cNvPr>
          <p:cNvSpPr>
            <a:spLocks noGrp="1"/>
          </p:cNvSpPr>
          <p:nvPr>
            <p:ph idx="1"/>
          </p:nvPr>
        </p:nvSpPr>
        <p:spPr/>
        <p:txBody>
          <a:bodyPr/>
          <a:lstStyle/>
          <a:p>
            <a:r>
              <a:rPr lang="en-AU" sz="2800" b="0" i="1" u="none" strike="noStrike" baseline="0" dirty="0">
                <a:solidFill>
                  <a:schemeClr val="tx1"/>
                </a:solidFill>
                <a:latin typeface="Arial" panose="020B0604020202020204" pitchFamily="34" charset="0"/>
              </a:rPr>
              <a:t>Conduct the practical investigation/s to obtain relevant data and </a:t>
            </a:r>
            <a:r>
              <a:rPr lang="en-AU" sz="2800" b="1" i="1" u="none" strike="noStrike" baseline="0" dirty="0">
                <a:solidFill>
                  <a:schemeClr val="tx1"/>
                </a:solidFill>
                <a:latin typeface="Arial" panose="020B0604020202020204" pitchFamily="34" charset="0"/>
              </a:rPr>
              <a:t>evaluate</a:t>
            </a:r>
            <a:r>
              <a:rPr lang="en-AU" sz="2800" b="0" i="1" u="none" strike="noStrike" baseline="0" dirty="0">
                <a:solidFill>
                  <a:schemeClr val="tx1"/>
                </a:solidFill>
                <a:latin typeface="Arial" panose="020B0604020202020204" pitchFamily="34" charset="0"/>
              </a:rPr>
              <a:t> the limitations of the technologies used </a:t>
            </a:r>
          </a:p>
          <a:p>
            <a:endParaRPr lang="en-AU" dirty="0"/>
          </a:p>
          <a:p>
            <a:r>
              <a:rPr lang="en-AU" b="1" dirty="0"/>
              <a:t>Evaluate:</a:t>
            </a:r>
            <a:r>
              <a:rPr lang="en-AU" dirty="0"/>
              <a:t> pros, cons, judgement.</a:t>
            </a:r>
          </a:p>
        </p:txBody>
      </p:sp>
    </p:spTree>
    <p:extLst>
      <p:ext uri="{BB962C8B-B14F-4D97-AF65-F5344CB8AC3E}">
        <p14:creationId xmlns:p14="http://schemas.microsoft.com/office/powerpoint/2010/main" val="2465729314"/>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Depth</Template>
  <TotalTime>812</TotalTime>
  <Words>4314</Words>
  <Application>Microsoft Office PowerPoint</Application>
  <PresentationFormat>Widescreen</PresentationFormat>
  <Paragraphs>439</Paragraphs>
  <Slides>88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88</vt:i4>
      </vt:variant>
    </vt:vector>
  </HeadingPairs>
  <TitlesOfParts>
    <vt:vector size="96" baseType="lpstr">
      <vt:lpstr>Aptos</vt:lpstr>
      <vt:lpstr>Arial</vt:lpstr>
      <vt:lpstr>Cambria Math</vt:lpstr>
      <vt:lpstr>Corbel</vt:lpstr>
      <vt:lpstr>Symbol</vt:lpstr>
      <vt:lpstr>Times New Roman</vt:lpstr>
      <vt:lpstr>Wingdings</vt:lpstr>
      <vt:lpstr>Depth</vt:lpstr>
      <vt:lpstr>Technologies</vt:lpstr>
      <vt:lpstr>6.1</vt:lpstr>
      <vt:lpstr>6.1.1</vt:lpstr>
      <vt:lpstr>6.1.1</vt:lpstr>
      <vt:lpstr>Potential Experiments: Temperature on Reaction Rate</vt:lpstr>
      <vt:lpstr>Potential Experiments: Temperature on Volume of Gas</vt:lpstr>
      <vt:lpstr>Potential Experiments: Speed on Distance Travelled</vt:lpstr>
      <vt:lpstr>Potential Experiments: Pressure on Volume of Gas</vt:lpstr>
      <vt:lpstr>6.1.2</vt:lpstr>
      <vt:lpstr>Evaluation of Experiments</vt:lpstr>
      <vt:lpstr>Temperature &amp; reaction rate</vt:lpstr>
      <vt:lpstr>Temperature &amp; reaction rate</vt:lpstr>
      <vt:lpstr>Temperature &amp; volume of gas</vt:lpstr>
      <vt:lpstr>Speed &amp; distance travelled </vt:lpstr>
      <vt:lpstr>Pressure &amp; volume of gas</vt:lpstr>
      <vt:lpstr>6.1.3</vt:lpstr>
      <vt:lpstr>Experimental Errors</vt:lpstr>
      <vt:lpstr>Random Errors</vt:lpstr>
      <vt:lpstr>Random Errors - Examples</vt:lpstr>
      <vt:lpstr>Systematic Errors</vt:lpstr>
      <vt:lpstr>Systematic Errors - Examples</vt:lpstr>
      <vt:lpstr>Error Analogy</vt:lpstr>
      <vt:lpstr>Error Type Comparison</vt:lpstr>
      <vt:lpstr>Error Type Comparison – Graphed</vt:lpstr>
      <vt:lpstr>Random or Systematic Error?</vt:lpstr>
      <vt:lpstr>Accuracy &amp; Precision</vt:lpstr>
      <vt:lpstr>Accuracy vs. Precision</vt:lpstr>
      <vt:lpstr>Accuracy vs. Precision</vt:lpstr>
      <vt:lpstr>Precision vs. Reliability</vt:lpstr>
      <vt:lpstr>Accuracy with Uncertainty</vt:lpstr>
      <vt:lpstr>Uncertainty</vt:lpstr>
      <vt:lpstr>Uncertainty</vt:lpstr>
      <vt:lpstr>Uncertainty in Analog Instruments</vt:lpstr>
      <vt:lpstr>Uncertainty – Absolute Uncertainty</vt:lpstr>
      <vt:lpstr>Uncertainty – Relative Uncertainty</vt:lpstr>
      <vt:lpstr>Uncertainty Example 1</vt:lpstr>
      <vt:lpstr>Uncertainty Example 2</vt:lpstr>
      <vt:lpstr>Uncertainty Example 3</vt:lpstr>
      <vt:lpstr>Uncertainty for digital instruments</vt:lpstr>
      <vt:lpstr>Uncertainty Example 4 – Digital</vt:lpstr>
      <vt:lpstr>Comparing Analogue and Digital Technologies</vt:lpstr>
      <vt:lpstr>Analogue vs Digital</vt:lpstr>
      <vt:lpstr>Compare These</vt:lpstr>
      <vt:lpstr>6.1.4</vt:lpstr>
      <vt:lpstr>Risk Assessment</vt:lpstr>
      <vt:lpstr>Risk Matrix</vt:lpstr>
      <vt:lpstr>Risk Matrices</vt:lpstr>
      <vt:lpstr>6.2 Syllabus</vt:lpstr>
      <vt:lpstr>6.2.1</vt:lpstr>
      <vt:lpstr>6.2.1.1 </vt:lpstr>
      <vt:lpstr>Models of Earth’s Geological History</vt:lpstr>
      <vt:lpstr>6.2.1.2</vt:lpstr>
      <vt:lpstr>X-ray diffraction and DNA structure</vt:lpstr>
      <vt:lpstr>X-ray Diffraction and How it Works</vt:lpstr>
      <vt:lpstr>Past Paper Question</vt:lpstr>
      <vt:lpstr>6.2.1.3</vt:lpstr>
      <vt:lpstr>Radioactivity detection and atomic theory</vt:lpstr>
      <vt:lpstr>6.2.1.4</vt:lpstr>
      <vt:lpstr>The Large Hadron Collider (LHC)</vt:lpstr>
      <vt:lpstr>Past Paper Question</vt:lpstr>
      <vt:lpstr>6.2.2</vt:lpstr>
      <vt:lpstr>6.2.2.1 – Reflection vs Refraction</vt:lpstr>
      <vt:lpstr>Law of Reflection</vt:lpstr>
      <vt:lpstr>Law of Refraction</vt:lpstr>
      <vt:lpstr>Reflection &amp; Microscope</vt:lpstr>
      <vt:lpstr>Reflection &amp; Telescope</vt:lpstr>
      <vt:lpstr>Reflection Telescopes</vt:lpstr>
      <vt:lpstr>Reflection &amp; Hubble Telescope</vt:lpstr>
      <vt:lpstr>Reflection &amp; JWST</vt:lpstr>
      <vt:lpstr>Refraction &amp; Microscopes</vt:lpstr>
      <vt:lpstr>Refraction &amp; Telescopes</vt:lpstr>
      <vt:lpstr>Colour Abberation</vt:lpstr>
      <vt:lpstr>Bonus: Total Internal Reflection</vt:lpstr>
      <vt:lpstr>6.2.2.1 – Development of Radiotherapy</vt:lpstr>
      <vt:lpstr>6.2.2.2 – Nuclear Bomb Chemistry</vt:lpstr>
      <vt:lpstr>6.2.2.3 – GMOs &amp; Using Plasmids</vt:lpstr>
      <vt:lpstr>Producing GM Insulin</vt:lpstr>
      <vt:lpstr>Producing GM Insulin</vt:lpstr>
      <vt:lpstr>CRISPR</vt:lpstr>
      <vt:lpstr>6.2.2.4</vt:lpstr>
      <vt:lpstr>Derek’s Three Incorrect Laws of Motion</vt:lpstr>
      <vt:lpstr>What happens in an earthquake?</vt:lpstr>
      <vt:lpstr>Why do some buildings fall but others don’t?</vt:lpstr>
      <vt:lpstr>Current and future technology</vt:lpstr>
      <vt:lpstr>6.2.3</vt:lpstr>
      <vt:lpstr>Bio harvesting from country and place </vt:lpstr>
      <vt:lpstr>Bio harvesting</vt:lpstr>
      <vt:lpstr>Bio harvesting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Technologies</dc:title>
  <dc:creator>Nathan Ralston-Bryce</dc:creator>
  <cp:lastModifiedBy>Nathan Ralston-Bryce</cp:lastModifiedBy>
  <cp:revision>138</cp:revision>
  <dcterms:created xsi:type="dcterms:W3CDTF">2022-10-12T02:11:26Z</dcterms:created>
  <dcterms:modified xsi:type="dcterms:W3CDTF">2024-12-18T01:20:37Z</dcterms:modified>
</cp:coreProperties>
</file>